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96" r:id="rId3"/>
    <p:sldId id="265" r:id="rId4"/>
    <p:sldId id="259" r:id="rId5"/>
    <p:sldId id="260" r:id="rId6"/>
    <p:sldId id="261" r:id="rId7"/>
    <p:sldId id="286" r:id="rId8"/>
    <p:sldId id="287" r:id="rId9"/>
    <p:sldId id="288" r:id="rId10"/>
    <p:sldId id="269" r:id="rId11"/>
    <p:sldId id="270" r:id="rId12"/>
    <p:sldId id="273" r:id="rId13"/>
    <p:sldId id="272" r:id="rId14"/>
    <p:sldId id="271" r:id="rId15"/>
    <p:sldId id="262" r:id="rId16"/>
    <p:sldId id="263" r:id="rId17"/>
    <p:sldId id="276" r:id="rId18"/>
    <p:sldId id="275" r:id="rId19"/>
    <p:sldId id="274" r:id="rId20"/>
    <p:sldId id="277" r:id="rId21"/>
    <p:sldId id="278" r:id="rId22"/>
    <p:sldId id="279" r:id="rId23"/>
    <p:sldId id="284" r:id="rId24"/>
    <p:sldId id="283" r:id="rId25"/>
    <p:sldId id="281" r:id="rId26"/>
    <p:sldId id="298" r:id="rId27"/>
    <p:sldId id="295" r:id="rId28"/>
    <p:sldId id="290" r:id="rId29"/>
    <p:sldId id="280" r:id="rId30"/>
    <p:sldId id="285" r:id="rId31"/>
    <p:sldId id="297" r:id="rId32"/>
    <p:sldId id="264" r:id="rId33"/>
    <p:sldId id="292" r:id="rId34"/>
    <p:sldId id="299" r:id="rId35"/>
    <p:sldId id="300" r:id="rId36"/>
    <p:sldId id="294" r:id="rId37"/>
    <p:sldId id="301" r:id="rId38"/>
  </p:sldIdLst>
  <p:sldSz cx="9144000" cy="6858000" type="screen4x3"/>
  <p:notesSz cx="6858000" cy="9144000"/>
  <p:defaultTextStyle>
    <a:defPPr>
      <a:defRPr lang="es-V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727B"/>
    <a:srgbClr val="26179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70" autoAdjust="0"/>
    <p:restoredTop sz="94660"/>
  </p:normalViewPr>
  <p:slideViewPr>
    <p:cSldViewPr>
      <p:cViewPr varScale="1">
        <p:scale>
          <a:sx n="73" d="100"/>
          <a:sy n="73" d="100"/>
        </p:scale>
        <p:origin x="-105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4" name="3 Elipse"/>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5" name="4 Elipse"/>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14" name="13 Título"/>
          <p:cNvSpPr>
            <a:spLocks noGrp="1"/>
          </p:cNvSpPr>
          <p:nvPr>
            <p:ph type="ctrTitle"/>
          </p:nvPr>
        </p:nvSpPr>
        <p:spPr>
          <a:xfrm>
            <a:off x="1432560" y="359898"/>
            <a:ext cx="7406640" cy="1472184"/>
          </a:xfrm>
        </p:spPr>
        <p:txBody>
          <a:bodyPr anchor="b"/>
          <a:lstStyle>
            <a:lvl1pPr algn="l">
              <a:defRPr/>
            </a:lvl1pPr>
            <a:extLst/>
          </a:lstStyle>
          <a:p>
            <a:r>
              <a:rPr lang="es-ES" smtClean="0"/>
              <a:t>Haga clic para modificar el estilo de título del patrón</a:t>
            </a:r>
            <a:endParaRPr lang="en-US"/>
          </a:p>
        </p:txBody>
      </p:sp>
      <p:sp>
        <p:nvSpPr>
          <p:cNvPr id="22" name="21 Subtítulo"/>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s-ES" smtClean="0"/>
              <a:t>Haga clic para modificar el estilo de subtítulo del patrón</a:t>
            </a:r>
            <a:endParaRPr lang="en-US"/>
          </a:p>
        </p:txBody>
      </p:sp>
      <p:sp>
        <p:nvSpPr>
          <p:cNvPr id="6" name="6 Marcador de fecha"/>
          <p:cNvSpPr>
            <a:spLocks noGrp="1"/>
          </p:cNvSpPr>
          <p:nvPr>
            <p:ph type="dt" sz="half" idx="10"/>
          </p:nvPr>
        </p:nvSpPr>
        <p:spPr/>
        <p:txBody>
          <a:bodyPr/>
          <a:lstStyle>
            <a:lvl1pPr>
              <a:defRPr/>
            </a:lvl1pPr>
            <a:extLst/>
          </a:lstStyle>
          <a:p>
            <a:pPr>
              <a:defRPr/>
            </a:pPr>
            <a:fld id="{11835B2C-30D1-4038-87EA-D4AB551225EF}" type="datetimeFigureOut">
              <a:rPr lang="es-VE"/>
              <a:pPr>
                <a:defRPr/>
              </a:pPr>
              <a:t>02/11/2011</a:t>
            </a:fld>
            <a:endParaRPr lang="es-VE"/>
          </a:p>
        </p:txBody>
      </p:sp>
      <p:sp>
        <p:nvSpPr>
          <p:cNvPr id="7" name="19 Marcador de pie de página"/>
          <p:cNvSpPr>
            <a:spLocks noGrp="1"/>
          </p:cNvSpPr>
          <p:nvPr>
            <p:ph type="ftr" sz="quarter" idx="11"/>
          </p:nvPr>
        </p:nvSpPr>
        <p:spPr/>
        <p:txBody>
          <a:bodyPr/>
          <a:lstStyle>
            <a:lvl1pPr>
              <a:defRPr/>
            </a:lvl1pPr>
            <a:extLst/>
          </a:lstStyle>
          <a:p>
            <a:pPr>
              <a:defRPr/>
            </a:pPr>
            <a:endParaRPr lang="es-VE"/>
          </a:p>
        </p:txBody>
      </p:sp>
      <p:sp>
        <p:nvSpPr>
          <p:cNvPr id="8" name="9 Marcador de número de diapositiva"/>
          <p:cNvSpPr>
            <a:spLocks noGrp="1"/>
          </p:cNvSpPr>
          <p:nvPr>
            <p:ph type="sldNum" sz="quarter" idx="12"/>
          </p:nvPr>
        </p:nvSpPr>
        <p:spPr/>
        <p:txBody>
          <a:bodyPr/>
          <a:lstStyle>
            <a:lvl1pPr>
              <a:defRPr/>
            </a:lvl1pPr>
            <a:extLst/>
          </a:lstStyle>
          <a:p>
            <a:pPr>
              <a:defRPr/>
            </a:pPr>
            <a:fld id="{84F2BAA5-5F57-413C-8B87-7BF42168540A}" type="slidenum">
              <a:rPr lang="es-VE"/>
              <a:pPr>
                <a:defRPr/>
              </a:pPr>
              <a:t>‹Nº›</a:t>
            </a:fld>
            <a:endParaRPr lang="es-V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23 Marcador de fecha"/>
          <p:cNvSpPr>
            <a:spLocks noGrp="1"/>
          </p:cNvSpPr>
          <p:nvPr>
            <p:ph type="dt" sz="half" idx="10"/>
          </p:nvPr>
        </p:nvSpPr>
        <p:spPr/>
        <p:txBody>
          <a:bodyPr/>
          <a:lstStyle>
            <a:lvl1pPr>
              <a:defRPr/>
            </a:lvl1pPr>
          </a:lstStyle>
          <a:p>
            <a:pPr>
              <a:defRPr/>
            </a:pPr>
            <a:fld id="{2478A27A-37DD-4008-8BD1-41842E9968C3}" type="datetimeFigureOut">
              <a:rPr lang="es-VE"/>
              <a:pPr>
                <a:defRPr/>
              </a:pPr>
              <a:t>02/11/2011</a:t>
            </a:fld>
            <a:endParaRPr lang="es-VE"/>
          </a:p>
        </p:txBody>
      </p:sp>
      <p:sp>
        <p:nvSpPr>
          <p:cNvPr id="5" name="9 Marcador de pie de página"/>
          <p:cNvSpPr>
            <a:spLocks noGrp="1"/>
          </p:cNvSpPr>
          <p:nvPr>
            <p:ph type="ftr" sz="quarter" idx="11"/>
          </p:nvPr>
        </p:nvSpPr>
        <p:spPr/>
        <p:txBody>
          <a:bodyPr/>
          <a:lstStyle>
            <a:lvl1pPr>
              <a:defRPr/>
            </a:lvl1pPr>
          </a:lstStyle>
          <a:p>
            <a:pPr>
              <a:defRPr/>
            </a:pPr>
            <a:endParaRPr lang="es-VE"/>
          </a:p>
        </p:txBody>
      </p:sp>
      <p:sp>
        <p:nvSpPr>
          <p:cNvPr id="6" name="21 Marcador de número de diapositiva"/>
          <p:cNvSpPr>
            <a:spLocks noGrp="1"/>
          </p:cNvSpPr>
          <p:nvPr>
            <p:ph type="sldNum" sz="quarter" idx="12"/>
          </p:nvPr>
        </p:nvSpPr>
        <p:spPr/>
        <p:txBody>
          <a:bodyPr/>
          <a:lstStyle>
            <a:lvl1pPr>
              <a:defRPr/>
            </a:lvl1pPr>
          </a:lstStyle>
          <a:p>
            <a:pPr>
              <a:defRPr/>
            </a:pPr>
            <a:fld id="{CCCD0CB3-EDDF-4DAD-8E44-6308E6EED060}" type="slidenum">
              <a:rPr lang="es-VE"/>
              <a:pPr>
                <a:defRPr/>
              </a:pPr>
              <a:t>‹Nº›</a:t>
            </a:fld>
            <a:endParaRPr lang="es-V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274639"/>
            <a:ext cx="1828800" cy="5851525"/>
          </a:xfrm>
        </p:spPr>
        <p:txBody>
          <a:bodyPr vert="eaVert"/>
          <a:lstStyle>
            <a:extLs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1143000" y="274640"/>
            <a:ext cx="5562600" cy="5851525"/>
          </a:xfrm>
        </p:spPr>
        <p:txBody>
          <a:bodyPr vert="eaVert"/>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23 Marcador de fecha"/>
          <p:cNvSpPr>
            <a:spLocks noGrp="1"/>
          </p:cNvSpPr>
          <p:nvPr>
            <p:ph type="dt" sz="half" idx="10"/>
          </p:nvPr>
        </p:nvSpPr>
        <p:spPr/>
        <p:txBody>
          <a:bodyPr/>
          <a:lstStyle>
            <a:lvl1pPr>
              <a:defRPr/>
            </a:lvl1pPr>
          </a:lstStyle>
          <a:p>
            <a:pPr>
              <a:defRPr/>
            </a:pPr>
            <a:fld id="{9FE07C2D-95BE-4066-B7E7-4ECF99E9873F}" type="datetimeFigureOut">
              <a:rPr lang="es-VE"/>
              <a:pPr>
                <a:defRPr/>
              </a:pPr>
              <a:t>02/11/2011</a:t>
            </a:fld>
            <a:endParaRPr lang="es-VE"/>
          </a:p>
        </p:txBody>
      </p:sp>
      <p:sp>
        <p:nvSpPr>
          <p:cNvPr id="5" name="9 Marcador de pie de página"/>
          <p:cNvSpPr>
            <a:spLocks noGrp="1"/>
          </p:cNvSpPr>
          <p:nvPr>
            <p:ph type="ftr" sz="quarter" idx="11"/>
          </p:nvPr>
        </p:nvSpPr>
        <p:spPr/>
        <p:txBody>
          <a:bodyPr/>
          <a:lstStyle>
            <a:lvl1pPr>
              <a:defRPr/>
            </a:lvl1pPr>
          </a:lstStyle>
          <a:p>
            <a:pPr>
              <a:defRPr/>
            </a:pPr>
            <a:endParaRPr lang="es-VE"/>
          </a:p>
        </p:txBody>
      </p:sp>
      <p:sp>
        <p:nvSpPr>
          <p:cNvPr id="6" name="21 Marcador de número de diapositiva"/>
          <p:cNvSpPr>
            <a:spLocks noGrp="1"/>
          </p:cNvSpPr>
          <p:nvPr>
            <p:ph type="sldNum" sz="quarter" idx="12"/>
          </p:nvPr>
        </p:nvSpPr>
        <p:spPr/>
        <p:txBody>
          <a:bodyPr/>
          <a:lstStyle>
            <a:lvl1pPr>
              <a:defRPr/>
            </a:lvl1pPr>
          </a:lstStyle>
          <a:p>
            <a:pPr>
              <a:defRPr/>
            </a:pPr>
            <a:fld id="{3AC27E5E-EBDF-4D98-BA27-4F44E94CE172}" type="slidenum">
              <a:rPr lang="es-VE"/>
              <a:pPr>
                <a:defRPr/>
              </a:pPr>
              <a:t>‹Nº›</a:t>
            </a:fld>
            <a:endParaRPr lang="es-V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23 Marcador de fecha"/>
          <p:cNvSpPr>
            <a:spLocks noGrp="1"/>
          </p:cNvSpPr>
          <p:nvPr>
            <p:ph type="dt" sz="half" idx="10"/>
          </p:nvPr>
        </p:nvSpPr>
        <p:spPr/>
        <p:txBody>
          <a:bodyPr/>
          <a:lstStyle>
            <a:lvl1pPr>
              <a:defRPr/>
            </a:lvl1pPr>
          </a:lstStyle>
          <a:p>
            <a:pPr>
              <a:defRPr/>
            </a:pPr>
            <a:fld id="{67298646-E779-4F97-BE8D-4619EAA49DC7}" type="datetimeFigureOut">
              <a:rPr lang="es-VE"/>
              <a:pPr>
                <a:defRPr/>
              </a:pPr>
              <a:t>02/11/2011</a:t>
            </a:fld>
            <a:endParaRPr lang="es-VE"/>
          </a:p>
        </p:txBody>
      </p:sp>
      <p:sp>
        <p:nvSpPr>
          <p:cNvPr id="5" name="9 Marcador de pie de página"/>
          <p:cNvSpPr>
            <a:spLocks noGrp="1"/>
          </p:cNvSpPr>
          <p:nvPr>
            <p:ph type="ftr" sz="quarter" idx="11"/>
          </p:nvPr>
        </p:nvSpPr>
        <p:spPr/>
        <p:txBody>
          <a:bodyPr/>
          <a:lstStyle>
            <a:lvl1pPr>
              <a:defRPr/>
            </a:lvl1pPr>
          </a:lstStyle>
          <a:p>
            <a:pPr>
              <a:defRPr/>
            </a:pPr>
            <a:endParaRPr lang="es-VE"/>
          </a:p>
        </p:txBody>
      </p:sp>
      <p:sp>
        <p:nvSpPr>
          <p:cNvPr id="6" name="21 Marcador de número de diapositiva"/>
          <p:cNvSpPr>
            <a:spLocks noGrp="1"/>
          </p:cNvSpPr>
          <p:nvPr>
            <p:ph type="sldNum" sz="quarter" idx="12"/>
          </p:nvPr>
        </p:nvSpPr>
        <p:spPr/>
        <p:txBody>
          <a:bodyPr/>
          <a:lstStyle>
            <a:lvl1pPr>
              <a:defRPr/>
            </a:lvl1pPr>
          </a:lstStyle>
          <a:p>
            <a:pPr>
              <a:defRPr/>
            </a:pPr>
            <a:fld id="{8F853193-1790-4617-84C6-AB8652A3B9A2}" type="slidenum">
              <a:rPr lang="es-VE"/>
              <a:pPr>
                <a:defRPr/>
              </a:pPr>
              <a:t>‹Nº›</a:t>
            </a:fld>
            <a:endParaRPr lang="es-V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4" name="3 Rectángulo"/>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4 Rectángulo"/>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5 Elipse"/>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7" name="6 Elipse"/>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2" name="1 Título"/>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s-ES" smtClean="0"/>
              <a:t>Haga clic para modificar el estilo de título del patrón</a:t>
            </a:r>
            <a:endParaRPr lang="en-US"/>
          </a:p>
        </p:txBody>
      </p:sp>
      <p:sp>
        <p:nvSpPr>
          <p:cNvPr id="3" name="2 Marcador de texto"/>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smtClean="0"/>
              <a:t>Haga clic para modificar el estilo de texto del patrón</a:t>
            </a:r>
          </a:p>
        </p:txBody>
      </p:sp>
      <p:sp>
        <p:nvSpPr>
          <p:cNvPr id="8" name="3 Marcador de fecha"/>
          <p:cNvSpPr>
            <a:spLocks noGrp="1"/>
          </p:cNvSpPr>
          <p:nvPr>
            <p:ph type="dt" sz="half" idx="10"/>
          </p:nvPr>
        </p:nvSpPr>
        <p:spPr/>
        <p:txBody>
          <a:bodyPr/>
          <a:lstStyle>
            <a:lvl1pPr>
              <a:defRPr/>
            </a:lvl1pPr>
            <a:extLst/>
          </a:lstStyle>
          <a:p>
            <a:pPr>
              <a:defRPr/>
            </a:pPr>
            <a:fld id="{83741D66-4C81-4262-9A35-2951913600BF}" type="datetimeFigureOut">
              <a:rPr lang="es-VE"/>
              <a:pPr>
                <a:defRPr/>
              </a:pPr>
              <a:t>02/11/2011</a:t>
            </a:fld>
            <a:endParaRPr lang="es-VE"/>
          </a:p>
        </p:txBody>
      </p:sp>
      <p:sp>
        <p:nvSpPr>
          <p:cNvPr id="9" name="4 Marcador de pie de página"/>
          <p:cNvSpPr>
            <a:spLocks noGrp="1"/>
          </p:cNvSpPr>
          <p:nvPr>
            <p:ph type="ftr" sz="quarter" idx="11"/>
          </p:nvPr>
        </p:nvSpPr>
        <p:spPr/>
        <p:txBody>
          <a:bodyPr/>
          <a:lstStyle>
            <a:lvl1pPr>
              <a:defRPr/>
            </a:lvl1pPr>
            <a:extLst/>
          </a:lstStyle>
          <a:p>
            <a:pPr>
              <a:defRPr/>
            </a:pPr>
            <a:endParaRPr lang="es-VE"/>
          </a:p>
        </p:txBody>
      </p:sp>
      <p:sp>
        <p:nvSpPr>
          <p:cNvPr id="10" name="5 Marcador de número de diapositiva"/>
          <p:cNvSpPr>
            <a:spLocks noGrp="1"/>
          </p:cNvSpPr>
          <p:nvPr>
            <p:ph type="sldNum" sz="quarter" idx="12"/>
          </p:nvPr>
        </p:nvSpPr>
        <p:spPr/>
        <p:txBody>
          <a:bodyPr/>
          <a:lstStyle>
            <a:lvl1pPr>
              <a:defRPr/>
            </a:lvl1pPr>
            <a:extLst/>
          </a:lstStyle>
          <a:p>
            <a:pPr>
              <a:defRPr/>
            </a:pPr>
            <a:fld id="{C36F77CB-41F8-4248-AD3A-B1FBF6159873}" type="slidenum">
              <a:rPr lang="es-VE"/>
              <a:pPr>
                <a:defRPr/>
              </a:pPr>
              <a:t>‹Nº›</a:t>
            </a:fld>
            <a:endParaRPr lang="es-V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extLst/>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23 Marcador de fecha"/>
          <p:cNvSpPr>
            <a:spLocks noGrp="1"/>
          </p:cNvSpPr>
          <p:nvPr>
            <p:ph type="dt" sz="half" idx="10"/>
          </p:nvPr>
        </p:nvSpPr>
        <p:spPr/>
        <p:txBody>
          <a:bodyPr/>
          <a:lstStyle>
            <a:lvl1pPr>
              <a:defRPr/>
            </a:lvl1pPr>
          </a:lstStyle>
          <a:p>
            <a:pPr>
              <a:defRPr/>
            </a:pPr>
            <a:fld id="{509C5316-3B74-4365-88D6-035155E34B58}" type="datetimeFigureOut">
              <a:rPr lang="es-VE"/>
              <a:pPr>
                <a:defRPr/>
              </a:pPr>
              <a:t>02/11/2011</a:t>
            </a:fld>
            <a:endParaRPr lang="es-VE"/>
          </a:p>
        </p:txBody>
      </p:sp>
      <p:sp>
        <p:nvSpPr>
          <p:cNvPr id="6" name="9 Marcador de pie de página"/>
          <p:cNvSpPr>
            <a:spLocks noGrp="1"/>
          </p:cNvSpPr>
          <p:nvPr>
            <p:ph type="ftr" sz="quarter" idx="11"/>
          </p:nvPr>
        </p:nvSpPr>
        <p:spPr/>
        <p:txBody>
          <a:bodyPr/>
          <a:lstStyle>
            <a:lvl1pPr>
              <a:defRPr/>
            </a:lvl1pPr>
          </a:lstStyle>
          <a:p>
            <a:pPr>
              <a:defRPr/>
            </a:pPr>
            <a:endParaRPr lang="es-VE"/>
          </a:p>
        </p:txBody>
      </p:sp>
      <p:sp>
        <p:nvSpPr>
          <p:cNvPr id="7" name="21 Marcador de número de diapositiva"/>
          <p:cNvSpPr>
            <a:spLocks noGrp="1"/>
          </p:cNvSpPr>
          <p:nvPr>
            <p:ph type="sldNum" sz="quarter" idx="12"/>
          </p:nvPr>
        </p:nvSpPr>
        <p:spPr/>
        <p:txBody>
          <a:bodyPr/>
          <a:lstStyle>
            <a:lvl1pPr>
              <a:defRPr/>
            </a:lvl1pPr>
          </a:lstStyle>
          <a:p>
            <a:pPr>
              <a:defRPr/>
            </a:pPr>
            <a:fld id="{BEE28D29-1B75-4EFF-87D4-998330F526CE}" type="slidenum">
              <a:rPr lang="es-VE"/>
              <a:pPr>
                <a:defRPr/>
              </a:pPr>
              <a:t>‹Nº›</a:t>
            </a:fld>
            <a:endParaRPr lang="es-V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60336"/>
            <a:ext cx="8229600" cy="1143000"/>
          </a:xfrm>
        </p:spPr>
        <p:txBody>
          <a:bodyPr/>
          <a:lstStyle>
            <a:lvl1pPr algn="ctr">
              <a:defRPr sz="4500" b="1" cap="none" baseline="0"/>
            </a:lvl1pPr>
            <a:extLst/>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smtClean="0"/>
              <a:t>Haga clic para modificar el estilo de texto del patrón</a:t>
            </a:r>
          </a:p>
        </p:txBody>
      </p:sp>
      <p:sp>
        <p:nvSpPr>
          <p:cNvPr id="4" name="3 Marcador de texto"/>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smtClean="0"/>
              <a:t>Haga clic para modificar el estilo de texto del patrón</a:t>
            </a:r>
          </a:p>
        </p:txBody>
      </p:sp>
      <p:sp>
        <p:nvSpPr>
          <p:cNvPr id="5" name="4 Marcador de contenido"/>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contenido"/>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6 Marcador de fecha"/>
          <p:cNvSpPr>
            <a:spLocks noGrp="1"/>
          </p:cNvSpPr>
          <p:nvPr>
            <p:ph type="dt" sz="half" idx="10"/>
          </p:nvPr>
        </p:nvSpPr>
        <p:spPr/>
        <p:txBody>
          <a:bodyPr/>
          <a:lstStyle>
            <a:lvl1pPr>
              <a:defRPr/>
            </a:lvl1pPr>
            <a:extLst/>
          </a:lstStyle>
          <a:p>
            <a:pPr>
              <a:defRPr/>
            </a:pPr>
            <a:fld id="{6B11A912-AD9D-47D1-806F-262466432C22}" type="datetimeFigureOut">
              <a:rPr lang="es-VE"/>
              <a:pPr>
                <a:defRPr/>
              </a:pPr>
              <a:t>02/11/2011</a:t>
            </a:fld>
            <a:endParaRPr lang="es-VE"/>
          </a:p>
        </p:txBody>
      </p:sp>
      <p:sp>
        <p:nvSpPr>
          <p:cNvPr id="8" name="7 Marcador de pie de página"/>
          <p:cNvSpPr>
            <a:spLocks noGrp="1"/>
          </p:cNvSpPr>
          <p:nvPr>
            <p:ph type="ftr" sz="quarter" idx="11"/>
          </p:nvPr>
        </p:nvSpPr>
        <p:spPr/>
        <p:txBody>
          <a:bodyPr/>
          <a:lstStyle>
            <a:lvl1pPr>
              <a:defRPr/>
            </a:lvl1pPr>
            <a:extLst/>
          </a:lstStyle>
          <a:p>
            <a:pPr>
              <a:defRPr/>
            </a:pPr>
            <a:endParaRPr lang="es-VE"/>
          </a:p>
        </p:txBody>
      </p:sp>
      <p:sp>
        <p:nvSpPr>
          <p:cNvPr id="9" name="8 Marcador de número de diapositiva"/>
          <p:cNvSpPr>
            <a:spLocks noGrp="1"/>
          </p:cNvSpPr>
          <p:nvPr>
            <p:ph type="sldNum" sz="quarter" idx="12"/>
          </p:nvPr>
        </p:nvSpPr>
        <p:spPr/>
        <p:txBody>
          <a:bodyPr/>
          <a:lstStyle>
            <a:lvl1pPr>
              <a:defRPr/>
            </a:lvl1pPr>
            <a:extLst/>
          </a:lstStyle>
          <a:p>
            <a:pPr>
              <a:defRPr/>
            </a:pPr>
            <a:fld id="{C5359030-5347-4C38-88A9-0000D73967C3}" type="slidenum">
              <a:rPr lang="es-VE"/>
              <a:pPr>
                <a:defRPr/>
              </a:pPr>
              <a:t>‹Nº›</a:t>
            </a:fld>
            <a:endParaRPr lang="es-V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extLst/>
          </a:lstStyle>
          <a:p>
            <a:r>
              <a:rPr lang="es-ES" smtClean="0"/>
              <a:t>Haga clic para modificar el estilo de título del patrón</a:t>
            </a:r>
            <a:endParaRPr lang="en-US"/>
          </a:p>
        </p:txBody>
      </p:sp>
      <p:sp>
        <p:nvSpPr>
          <p:cNvPr id="3" name="23 Marcador de fecha"/>
          <p:cNvSpPr>
            <a:spLocks noGrp="1"/>
          </p:cNvSpPr>
          <p:nvPr>
            <p:ph type="dt" sz="half" idx="10"/>
          </p:nvPr>
        </p:nvSpPr>
        <p:spPr/>
        <p:txBody>
          <a:bodyPr/>
          <a:lstStyle>
            <a:lvl1pPr>
              <a:defRPr/>
            </a:lvl1pPr>
          </a:lstStyle>
          <a:p>
            <a:pPr>
              <a:defRPr/>
            </a:pPr>
            <a:fld id="{31B77E98-C9C8-4CC5-9EA3-AB60C556C5D9}" type="datetimeFigureOut">
              <a:rPr lang="es-VE"/>
              <a:pPr>
                <a:defRPr/>
              </a:pPr>
              <a:t>02/11/2011</a:t>
            </a:fld>
            <a:endParaRPr lang="es-VE"/>
          </a:p>
        </p:txBody>
      </p:sp>
      <p:sp>
        <p:nvSpPr>
          <p:cNvPr id="4" name="9 Marcador de pie de página"/>
          <p:cNvSpPr>
            <a:spLocks noGrp="1"/>
          </p:cNvSpPr>
          <p:nvPr>
            <p:ph type="ftr" sz="quarter" idx="11"/>
          </p:nvPr>
        </p:nvSpPr>
        <p:spPr/>
        <p:txBody>
          <a:bodyPr/>
          <a:lstStyle>
            <a:lvl1pPr>
              <a:defRPr/>
            </a:lvl1pPr>
          </a:lstStyle>
          <a:p>
            <a:pPr>
              <a:defRPr/>
            </a:pPr>
            <a:endParaRPr lang="es-VE"/>
          </a:p>
        </p:txBody>
      </p:sp>
      <p:sp>
        <p:nvSpPr>
          <p:cNvPr id="5" name="21 Marcador de número de diapositiva"/>
          <p:cNvSpPr>
            <a:spLocks noGrp="1"/>
          </p:cNvSpPr>
          <p:nvPr>
            <p:ph type="sldNum" sz="quarter" idx="12"/>
          </p:nvPr>
        </p:nvSpPr>
        <p:spPr/>
        <p:txBody>
          <a:bodyPr/>
          <a:lstStyle>
            <a:lvl1pPr>
              <a:defRPr/>
            </a:lvl1pPr>
          </a:lstStyle>
          <a:p>
            <a:pPr>
              <a:defRPr/>
            </a:pPr>
            <a:fld id="{D6551D16-26B4-4729-B036-C3415BE54DEC}" type="slidenum">
              <a:rPr lang="es-VE"/>
              <a:pPr>
                <a:defRPr/>
              </a:pPr>
              <a:t>‹Nº›</a:t>
            </a:fld>
            <a:endParaRPr lang="es-V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Rectángulo"/>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2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4" name="1 Marcador de fecha"/>
          <p:cNvSpPr>
            <a:spLocks noGrp="1"/>
          </p:cNvSpPr>
          <p:nvPr>
            <p:ph type="dt" sz="half" idx="10"/>
          </p:nvPr>
        </p:nvSpPr>
        <p:spPr/>
        <p:txBody>
          <a:bodyPr/>
          <a:lstStyle>
            <a:lvl1pPr>
              <a:defRPr/>
            </a:lvl1pPr>
            <a:extLst/>
          </a:lstStyle>
          <a:p>
            <a:pPr>
              <a:defRPr/>
            </a:pPr>
            <a:fld id="{154C95D0-AB9E-4CFD-8D07-001261E8DFB6}" type="datetimeFigureOut">
              <a:rPr lang="es-VE"/>
              <a:pPr>
                <a:defRPr/>
              </a:pPr>
              <a:t>02/11/2011</a:t>
            </a:fld>
            <a:endParaRPr lang="es-VE"/>
          </a:p>
        </p:txBody>
      </p:sp>
      <p:sp>
        <p:nvSpPr>
          <p:cNvPr id="5" name="2 Marcador de pie de página"/>
          <p:cNvSpPr>
            <a:spLocks noGrp="1"/>
          </p:cNvSpPr>
          <p:nvPr>
            <p:ph type="ftr" sz="quarter" idx="11"/>
          </p:nvPr>
        </p:nvSpPr>
        <p:spPr/>
        <p:txBody>
          <a:bodyPr/>
          <a:lstStyle>
            <a:lvl1pPr>
              <a:defRPr/>
            </a:lvl1pPr>
            <a:extLst/>
          </a:lstStyle>
          <a:p>
            <a:pPr>
              <a:defRPr/>
            </a:pPr>
            <a:endParaRPr lang="es-VE"/>
          </a:p>
        </p:txBody>
      </p:sp>
      <p:sp>
        <p:nvSpPr>
          <p:cNvPr id="6" name="3 Marcador de número de diapositiva"/>
          <p:cNvSpPr>
            <a:spLocks noGrp="1"/>
          </p:cNvSpPr>
          <p:nvPr>
            <p:ph type="sldNum" sz="quarter" idx="12"/>
          </p:nvPr>
        </p:nvSpPr>
        <p:spPr/>
        <p:txBody>
          <a:bodyPr/>
          <a:lstStyle>
            <a:lvl1pPr>
              <a:defRPr/>
            </a:lvl1pPr>
            <a:extLst/>
          </a:lstStyle>
          <a:p>
            <a:pPr>
              <a:defRPr/>
            </a:pPr>
            <a:fld id="{B8BCE651-55C0-4919-856F-05D6D4332549}" type="slidenum">
              <a:rPr lang="es-VE"/>
              <a:pPr>
                <a:defRPr/>
              </a:pPr>
              <a:t>‹Nº›</a:t>
            </a:fld>
            <a:endParaRPr lang="es-V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es-ES" smtClean="0"/>
              <a:t>Haga clic para modificar el estilo de título del patrón</a:t>
            </a:r>
            <a:endParaRPr lang="en-US"/>
          </a:p>
        </p:txBody>
      </p:sp>
      <p:sp>
        <p:nvSpPr>
          <p:cNvPr id="3" name="2 Marcador de texto"/>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s-ES" smtClean="0"/>
              <a:t>Haga clic para modificar el estilo de texto del patrón</a:t>
            </a:r>
          </a:p>
        </p:txBody>
      </p:sp>
      <p:sp>
        <p:nvSpPr>
          <p:cNvPr id="4" name="3 Marcador de contenido"/>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fecha"/>
          <p:cNvSpPr>
            <a:spLocks noGrp="1"/>
          </p:cNvSpPr>
          <p:nvPr>
            <p:ph type="dt" sz="half" idx="10"/>
          </p:nvPr>
        </p:nvSpPr>
        <p:spPr/>
        <p:txBody>
          <a:bodyPr/>
          <a:lstStyle>
            <a:lvl1pPr>
              <a:defRPr/>
            </a:lvl1pPr>
            <a:extLst/>
          </a:lstStyle>
          <a:p>
            <a:pPr>
              <a:defRPr/>
            </a:pPr>
            <a:fld id="{8BC9CAAC-44BE-41C0-8E5B-7CB155F38927}" type="datetimeFigureOut">
              <a:rPr lang="es-VE"/>
              <a:pPr>
                <a:defRPr/>
              </a:pPr>
              <a:t>02/11/2011</a:t>
            </a:fld>
            <a:endParaRPr lang="es-VE"/>
          </a:p>
        </p:txBody>
      </p:sp>
      <p:sp>
        <p:nvSpPr>
          <p:cNvPr id="6" name="5 Marcador de pie de página"/>
          <p:cNvSpPr>
            <a:spLocks noGrp="1"/>
          </p:cNvSpPr>
          <p:nvPr>
            <p:ph type="ftr" sz="quarter" idx="11"/>
          </p:nvPr>
        </p:nvSpPr>
        <p:spPr/>
        <p:txBody>
          <a:bodyPr/>
          <a:lstStyle>
            <a:lvl1pPr>
              <a:defRPr/>
            </a:lvl1pPr>
            <a:extLst/>
          </a:lstStyle>
          <a:p>
            <a:pPr>
              <a:defRPr/>
            </a:pPr>
            <a:endParaRPr lang="es-VE"/>
          </a:p>
        </p:txBody>
      </p:sp>
      <p:sp>
        <p:nvSpPr>
          <p:cNvPr id="7" name="6 Marcador de número de diapositiva"/>
          <p:cNvSpPr>
            <a:spLocks noGrp="1"/>
          </p:cNvSpPr>
          <p:nvPr>
            <p:ph type="sldNum" sz="quarter" idx="12"/>
          </p:nvPr>
        </p:nvSpPr>
        <p:spPr/>
        <p:txBody>
          <a:bodyPr/>
          <a:lstStyle>
            <a:lvl1pPr>
              <a:defRPr/>
            </a:lvl1pPr>
            <a:extLst/>
          </a:lstStyle>
          <a:p>
            <a:pPr>
              <a:defRPr/>
            </a:pPr>
            <a:fld id="{F1B6FBC5-EE7E-4457-A14C-01962B8DB74D}" type="slidenum">
              <a:rPr lang="es-VE"/>
              <a:pPr>
                <a:defRPr/>
              </a:pPr>
              <a:t>‹Nº›</a:t>
            </a:fld>
            <a:endParaRPr lang="es-V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5" name="4 Rectángulo"/>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extLst/>
          </a:lstStyle>
          <a:p>
            <a:pPr indent="-283464" fontAlgn="auto">
              <a:lnSpc>
                <a:spcPts val="3000"/>
              </a:lnSpc>
              <a:spcBef>
                <a:spcPts val="600"/>
              </a:spcBef>
              <a:spcAft>
                <a:spcPts val="0"/>
              </a:spcAft>
              <a:buClr>
                <a:schemeClr val="accent1"/>
              </a:buClr>
              <a:buSzPct val="80000"/>
              <a:buFont typeface="Wingdings 2"/>
              <a:buNone/>
              <a:defRPr/>
            </a:pPr>
            <a:endParaRPr lang="en-US" sz="3200">
              <a:latin typeface="+mn-lt"/>
            </a:endParaRPr>
          </a:p>
        </p:txBody>
      </p:sp>
      <p:sp>
        <p:nvSpPr>
          <p:cNvPr id="6" name="5 Proceso"/>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7" name="6 Proceso"/>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 name="1 Título"/>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s-ES" noProof="0" smtClean="0"/>
              <a:t>Haga clic en el icono para agregar una imagen</a:t>
            </a:r>
            <a:endParaRPr lang="en-US" noProof="0" dirty="0"/>
          </a:p>
        </p:txBody>
      </p:sp>
      <p:sp>
        <p:nvSpPr>
          <p:cNvPr id="4" name="3 Marcador de texto"/>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s-ES" smtClean="0"/>
              <a:t>Haga clic para modificar el estilo de texto del patrón</a:t>
            </a:r>
          </a:p>
        </p:txBody>
      </p:sp>
      <p:sp>
        <p:nvSpPr>
          <p:cNvPr id="8" name="4 Marcador de fecha"/>
          <p:cNvSpPr>
            <a:spLocks noGrp="1"/>
          </p:cNvSpPr>
          <p:nvPr>
            <p:ph type="dt" sz="half" idx="10"/>
          </p:nvPr>
        </p:nvSpPr>
        <p:spPr/>
        <p:txBody>
          <a:bodyPr/>
          <a:lstStyle>
            <a:lvl1pPr>
              <a:defRPr/>
            </a:lvl1pPr>
            <a:extLst/>
          </a:lstStyle>
          <a:p>
            <a:pPr>
              <a:defRPr/>
            </a:pPr>
            <a:fld id="{8A021990-3A3D-473F-B420-27CCFB9D65B2}" type="datetimeFigureOut">
              <a:rPr lang="es-VE"/>
              <a:pPr>
                <a:defRPr/>
              </a:pPr>
              <a:t>02/11/2011</a:t>
            </a:fld>
            <a:endParaRPr lang="es-VE"/>
          </a:p>
        </p:txBody>
      </p:sp>
      <p:sp>
        <p:nvSpPr>
          <p:cNvPr id="9" name="5 Marcador de pie de página"/>
          <p:cNvSpPr>
            <a:spLocks noGrp="1"/>
          </p:cNvSpPr>
          <p:nvPr>
            <p:ph type="ftr" sz="quarter" idx="11"/>
          </p:nvPr>
        </p:nvSpPr>
        <p:spPr/>
        <p:txBody>
          <a:bodyPr/>
          <a:lstStyle>
            <a:lvl1pPr>
              <a:defRPr/>
            </a:lvl1pPr>
            <a:extLst/>
          </a:lstStyle>
          <a:p>
            <a:pPr>
              <a:defRPr/>
            </a:pPr>
            <a:endParaRPr lang="es-VE"/>
          </a:p>
        </p:txBody>
      </p:sp>
      <p:sp>
        <p:nvSpPr>
          <p:cNvPr id="10" name="6 Marcador de número de diapositiva"/>
          <p:cNvSpPr>
            <a:spLocks noGrp="1"/>
          </p:cNvSpPr>
          <p:nvPr>
            <p:ph type="sldNum" sz="quarter" idx="12"/>
          </p:nvPr>
        </p:nvSpPr>
        <p:spPr/>
        <p:txBody>
          <a:bodyPr/>
          <a:lstStyle>
            <a:lvl1pPr>
              <a:defRPr/>
            </a:lvl1pPr>
            <a:extLst/>
          </a:lstStyle>
          <a:p>
            <a:pPr>
              <a:defRPr/>
            </a:pPr>
            <a:fld id="{1870B580-54EF-45A4-846C-F53FD5D1BA6F}" type="slidenum">
              <a:rPr lang="es-VE"/>
              <a:pPr>
                <a:defRPr/>
              </a:pPr>
              <a:t>‹Nº›</a:t>
            </a:fld>
            <a:endParaRPr lang="es-V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Circular"/>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7 Elipse"/>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1" name="10 Anillo"/>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2" name="11 Rectángulo"/>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4 Marcador de título"/>
          <p:cNvSpPr>
            <a:spLocks noGrp="1"/>
          </p:cNvSpPr>
          <p:nvPr>
            <p:ph type="title"/>
          </p:nvPr>
        </p:nvSpPr>
        <p:spPr>
          <a:xfrm>
            <a:off x="1435100" y="274638"/>
            <a:ext cx="7499350" cy="1143000"/>
          </a:xfrm>
          <a:prstGeom prst="rect">
            <a:avLst/>
          </a:prstGeom>
        </p:spPr>
        <p:txBody>
          <a:bodyPr anchor="ctr">
            <a:normAutofit/>
          </a:bodyPr>
          <a:lstStyle>
            <a:extLst/>
          </a:lstStyle>
          <a:p>
            <a:r>
              <a:rPr lang="es-ES" smtClean="0"/>
              <a:t>Haga clic para modificar el estilo de título del patrón</a:t>
            </a:r>
            <a:endParaRPr lang="en-US"/>
          </a:p>
        </p:txBody>
      </p:sp>
      <p:sp>
        <p:nvSpPr>
          <p:cNvPr id="1033" name="8 Marcador de texto"/>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
        <p:nvSpPr>
          <p:cNvPr id="24" name="23 Marcador de fecha"/>
          <p:cNvSpPr>
            <a:spLocks noGrp="1"/>
          </p:cNvSpPr>
          <p:nvPr>
            <p:ph type="dt" sz="half" idx="2"/>
          </p:nvPr>
        </p:nvSpPr>
        <p:spPr>
          <a:xfrm>
            <a:off x="3581400" y="6305550"/>
            <a:ext cx="2133600" cy="476250"/>
          </a:xfrm>
          <a:prstGeom prst="rect">
            <a:avLst/>
          </a:prstGeom>
        </p:spPr>
        <p:txBody>
          <a:bodyPr anchor="b"/>
          <a:lstStyle>
            <a:lvl1pPr algn="r" eaLnBrk="1" fontAlgn="auto" latinLnBrk="0" hangingPunct="1">
              <a:spcBef>
                <a:spcPts val="0"/>
              </a:spcBef>
              <a:spcAft>
                <a:spcPts val="0"/>
              </a:spcAft>
              <a:defRPr kumimoji="0" sz="1200" smtClean="0">
                <a:solidFill>
                  <a:schemeClr val="bg2">
                    <a:shade val="50000"/>
                    <a:satMod val="200000"/>
                  </a:schemeClr>
                </a:solidFill>
                <a:latin typeface="+mn-lt"/>
              </a:defRPr>
            </a:lvl1pPr>
            <a:extLst/>
          </a:lstStyle>
          <a:p>
            <a:pPr>
              <a:defRPr/>
            </a:pPr>
            <a:fld id="{611A4BDB-13ED-4D35-9641-90B2915F8FA0}" type="datetimeFigureOut">
              <a:rPr lang="es-VE"/>
              <a:pPr>
                <a:defRPr/>
              </a:pPr>
              <a:t>02/11/2011</a:t>
            </a:fld>
            <a:endParaRPr lang="es-VE"/>
          </a:p>
        </p:txBody>
      </p:sp>
      <p:sp>
        <p:nvSpPr>
          <p:cNvPr id="10" name="9 Marcador de pie de página"/>
          <p:cNvSpPr>
            <a:spLocks noGrp="1"/>
          </p:cNvSpPr>
          <p:nvPr>
            <p:ph type="ftr" sz="quarter" idx="3"/>
          </p:nvPr>
        </p:nvSpPr>
        <p:spPr>
          <a:xfrm>
            <a:off x="5715000" y="6305550"/>
            <a:ext cx="2895600" cy="476250"/>
          </a:xfrm>
          <a:prstGeom prst="rect">
            <a:avLst/>
          </a:prstGeom>
        </p:spPr>
        <p:txBody>
          <a:bodyPr anchor="b"/>
          <a:lstStyle>
            <a:lvl1pPr eaLnBrk="1" fontAlgn="auto" latinLnBrk="0" hangingPunct="1">
              <a:spcBef>
                <a:spcPts val="0"/>
              </a:spcBef>
              <a:spcAft>
                <a:spcPts val="0"/>
              </a:spcAft>
              <a:defRPr kumimoji="0" sz="1200">
                <a:solidFill>
                  <a:schemeClr val="bg2">
                    <a:shade val="50000"/>
                    <a:satMod val="200000"/>
                  </a:schemeClr>
                </a:solidFill>
                <a:effectLst/>
                <a:latin typeface="+mn-lt"/>
              </a:defRPr>
            </a:lvl1pPr>
            <a:extLst/>
          </a:lstStyle>
          <a:p>
            <a:pPr>
              <a:defRPr/>
            </a:pPr>
            <a:endParaRPr lang="es-VE"/>
          </a:p>
        </p:txBody>
      </p:sp>
      <p:sp>
        <p:nvSpPr>
          <p:cNvPr id="22" name="21 Marcador de número de diapositiva"/>
          <p:cNvSpPr>
            <a:spLocks noGrp="1"/>
          </p:cNvSpPr>
          <p:nvPr>
            <p:ph type="sldNum" sz="quarter" idx="4"/>
          </p:nvPr>
        </p:nvSpPr>
        <p:spPr>
          <a:xfrm>
            <a:off x="8613775" y="6305550"/>
            <a:ext cx="457200" cy="476250"/>
          </a:xfrm>
          <a:prstGeom prst="rect">
            <a:avLst/>
          </a:prstGeom>
        </p:spPr>
        <p:txBody>
          <a:bodyPr anchor="b"/>
          <a:lstStyle>
            <a:lvl1pPr algn="ctr" eaLnBrk="1" fontAlgn="auto" latinLnBrk="0" hangingPunct="1">
              <a:spcBef>
                <a:spcPts val="0"/>
              </a:spcBef>
              <a:spcAft>
                <a:spcPts val="0"/>
              </a:spcAft>
              <a:defRPr kumimoji="0" sz="1200" smtClean="0">
                <a:solidFill>
                  <a:schemeClr val="bg2">
                    <a:shade val="50000"/>
                    <a:satMod val="200000"/>
                  </a:schemeClr>
                </a:solidFill>
                <a:effectLst/>
                <a:latin typeface="+mn-lt"/>
              </a:defRPr>
            </a:lvl1pPr>
            <a:extLst/>
          </a:lstStyle>
          <a:p>
            <a:pPr>
              <a:defRPr/>
            </a:pPr>
            <a:fld id="{48F66C38-2E45-414D-B275-714CEEF7C56C}" type="slidenum">
              <a:rPr lang="es-VE"/>
              <a:pPr>
                <a:defRPr/>
              </a:pPr>
              <a:t>‹Nº›</a:t>
            </a:fld>
            <a:endParaRPr lang="es-VE"/>
          </a:p>
        </p:txBody>
      </p:sp>
      <p:sp>
        <p:nvSpPr>
          <p:cNvPr id="15" name="14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Tree>
  </p:cSld>
  <p:clrMap bg1="lt1" tx1="dk1" bg2="lt2" tx2="dk2" accent1="accent1" accent2="accent2" accent3="accent3" accent4="accent4" accent5="accent5" accent6="accent6" hlink="hlink" folHlink="folHlink"/>
  <p:sldLayoutIdLst>
    <p:sldLayoutId id="2147483683" r:id="rId1"/>
    <p:sldLayoutId id="2147483678" r:id="rId2"/>
    <p:sldLayoutId id="2147483684" r:id="rId3"/>
    <p:sldLayoutId id="2147483679" r:id="rId4"/>
    <p:sldLayoutId id="2147483685" r:id="rId5"/>
    <p:sldLayoutId id="2147483680" r:id="rId6"/>
    <p:sldLayoutId id="2147483686" r:id="rId7"/>
    <p:sldLayoutId id="2147483687" r:id="rId8"/>
    <p:sldLayoutId id="2147483688" r:id="rId9"/>
    <p:sldLayoutId id="2147483681" r:id="rId10"/>
    <p:sldLayoutId id="2147483682" r:id="rId11"/>
  </p:sldLayoutIdLst>
  <p:txStyles>
    <p:titleStyle>
      <a:lvl1pPr algn="l" rtl="0" fontAlgn="base">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fontAlgn="base">
        <a:spcBef>
          <a:spcPct val="0"/>
        </a:spcBef>
        <a:spcAft>
          <a:spcPct val="0"/>
        </a:spcAft>
        <a:defRPr sz="4300">
          <a:solidFill>
            <a:srgbClr val="572314"/>
          </a:solidFill>
          <a:latin typeface="Gill Sans MT" pitchFamily="34" charset="0"/>
        </a:defRPr>
      </a:lvl2pPr>
      <a:lvl3pPr algn="l" rtl="0" fontAlgn="base">
        <a:spcBef>
          <a:spcPct val="0"/>
        </a:spcBef>
        <a:spcAft>
          <a:spcPct val="0"/>
        </a:spcAft>
        <a:defRPr sz="4300">
          <a:solidFill>
            <a:srgbClr val="572314"/>
          </a:solidFill>
          <a:latin typeface="Gill Sans MT" pitchFamily="34" charset="0"/>
        </a:defRPr>
      </a:lvl3pPr>
      <a:lvl4pPr algn="l" rtl="0" fontAlgn="base">
        <a:spcBef>
          <a:spcPct val="0"/>
        </a:spcBef>
        <a:spcAft>
          <a:spcPct val="0"/>
        </a:spcAft>
        <a:defRPr sz="4300">
          <a:solidFill>
            <a:srgbClr val="572314"/>
          </a:solidFill>
          <a:latin typeface="Gill Sans MT" pitchFamily="34" charset="0"/>
        </a:defRPr>
      </a:lvl4pPr>
      <a:lvl5pPr algn="l" rtl="0" fontAlgn="base">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fontAlgn="base">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fontAlgn="base">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fontAlgn="base">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fontAlgn="base">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fontAlgn="base">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hyperlink" Target="http://www.google.co.ve/imgres?imgurl=http://pronos.cl/wordpress/wp-content/uploads/2011/05/logo-bureau.jpg&amp;imgrefurl=http://pronos.cl/?p=128&amp;usg=__8MI-6REscnslafSeBWhSkgqbkoI=&amp;h=710&amp;w=595&amp;sz=46&amp;hl=es&amp;start=1&amp;zoom=1&amp;tbnid=wd0dor2alHP0lM:&amp;tbnh=140&amp;tbnw=117&amp;ei=5_iaTpXtDMXn0QGRwoGwBA&amp;prev=/search?q=logo+bureau+veritas&amp;hl=es&amp;gbv=2&amp;tbm=isch&amp;itbs=1" TargetMode="External"/><Relationship Id="rId5" Type="http://schemas.openxmlformats.org/officeDocument/2006/relationships/image" Target="../media/image10.jpeg"/><Relationship Id="rId4" Type="http://schemas.openxmlformats.org/officeDocument/2006/relationships/hyperlink" Target="http://www.google.co.ve/imgres?imgurl=http://a1.twimg.com/profile_images/1133113450/LOGO_FONDONORMA_bigger.JPG&amp;imgrefurl=http://twitter.com/FONDONORMA&amp;usg=__4iF1Yl78dJZJBHS_mFXVK4n8woI=&amp;h=73&amp;w=73&amp;sz=2&amp;hl=es&amp;start=8&amp;zoom=1&amp;tbnid=Rl0x2n3TPkI1FM:&amp;tbnh=70&amp;tbnw=70&amp;ei=y_iaTvb3IaHJ0AHn9eGoBA&amp;prev=/search?q=LOGO+FONDONORMA&amp;hl=es&amp;gbv=2&amp;tbm=isch&amp;itbs=1"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8194"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30" name="29 CuadroTexto"/>
          <p:cNvSpPr txBox="1"/>
          <p:nvPr/>
        </p:nvSpPr>
        <p:spPr>
          <a:xfrm>
            <a:off x="1571604" y="2000240"/>
            <a:ext cx="7072362" cy="1200329"/>
          </a:xfrm>
          <a:prstGeom prst="rect">
            <a:avLst/>
          </a:prstGeom>
          <a:noFill/>
          <a:ln>
            <a:noFill/>
          </a:ln>
          <a:effectLst/>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just" fontAlgn="auto">
              <a:spcBef>
                <a:spcPts val="0"/>
              </a:spcBef>
              <a:spcAft>
                <a:spcPts val="0"/>
              </a:spcAft>
              <a:defRPr/>
            </a:pPr>
            <a:r>
              <a:rPr lang="es-E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Microsoft Sans Serif" pitchFamily="34" charset="0"/>
              </a:rPr>
              <a:t>NORMAS, MÉTODOS DE ASEGURAMIENTO A NIVEL NACIONAL </a:t>
            </a:r>
            <a:r>
              <a:rPr lang="es-ES" sz="24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Microsoft Sans Serif" pitchFamily="34" charset="0"/>
              </a:rPr>
              <a:t>E INTERNACIONAL </a:t>
            </a:r>
            <a:r>
              <a:rPr lang="es-E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Microsoft Sans Serif" pitchFamily="34" charset="0"/>
              </a:rPr>
              <a:t>Y AUDITORÍAS.</a:t>
            </a:r>
            <a:endParaRPr lang="es-VE"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j-lt"/>
              <a:cs typeface="Microsoft Sans Serif" pitchFamily="34" charset="0"/>
            </a:endParaRPr>
          </a:p>
        </p:txBody>
      </p:sp>
      <p:sp>
        <p:nvSpPr>
          <p:cNvPr id="11" name="10 CuadroTexto"/>
          <p:cNvSpPr txBox="1"/>
          <p:nvPr/>
        </p:nvSpPr>
        <p:spPr>
          <a:xfrm>
            <a:off x="6500826" y="4572008"/>
            <a:ext cx="2286016" cy="2062103"/>
          </a:xfrm>
          <a:prstGeom prst="rect">
            <a:avLst/>
          </a:prstGeom>
          <a:noFill/>
        </p:spPr>
        <p:txBody>
          <a:bodyPr wrap="square" rtlCol="0">
            <a:spAutoFit/>
          </a:bodyPr>
          <a:lstStyle/>
          <a:p>
            <a:r>
              <a:rPr lang="es-VE" sz="1600" dirty="0" smtClean="0"/>
              <a:t>Integrantes:</a:t>
            </a:r>
          </a:p>
          <a:p>
            <a:endParaRPr lang="es-VE" sz="1600" dirty="0" smtClean="0"/>
          </a:p>
          <a:p>
            <a:r>
              <a:rPr lang="es-VE" sz="1600" dirty="0" err="1" smtClean="0"/>
              <a:t>Gosling</a:t>
            </a:r>
            <a:r>
              <a:rPr lang="es-VE" sz="1600" dirty="0" smtClean="0"/>
              <a:t> R., </a:t>
            </a:r>
            <a:r>
              <a:rPr lang="es-VE" sz="1600" dirty="0" err="1" smtClean="0"/>
              <a:t>Ronny</a:t>
            </a:r>
            <a:r>
              <a:rPr lang="es-VE" sz="1600" dirty="0" smtClean="0"/>
              <a:t> C.</a:t>
            </a:r>
          </a:p>
          <a:p>
            <a:r>
              <a:rPr lang="es-VE" sz="1600" dirty="0" smtClean="0"/>
              <a:t>C.I:16.670.857</a:t>
            </a:r>
          </a:p>
          <a:p>
            <a:r>
              <a:rPr lang="es-VE" sz="1600" dirty="0" err="1" smtClean="0"/>
              <a:t>Exp</a:t>
            </a:r>
            <a:r>
              <a:rPr lang="es-VE" sz="1600" dirty="0" smtClean="0"/>
              <a:t>. IIE10 0853</a:t>
            </a:r>
          </a:p>
          <a:p>
            <a:r>
              <a:rPr lang="es-VE" sz="1600" dirty="0" smtClean="0"/>
              <a:t>Martínez, Patricia</a:t>
            </a:r>
          </a:p>
          <a:p>
            <a:pPr fontAlgn="auto">
              <a:spcAft>
                <a:spcPts val="0"/>
              </a:spcAft>
              <a:defRPr/>
            </a:pPr>
            <a:r>
              <a:rPr lang="es-ES_tradnl" sz="1600" dirty="0" smtClean="0">
                <a:solidFill>
                  <a:srgbClr val="003300"/>
                </a:solidFill>
                <a:effectLst>
                  <a:reflection blurRad="12700" stA="48000" endA="300" endPos="55000" dir="5400000" sy="-90000" algn="bl" rotWithShape="0"/>
                </a:effectLst>
                <a:cs typeface="Arial" pitchFamily="34" charset="0"/>
              </a:rPr>
              <a:t>C.I:12.830.750</a:t>
            </a:r>
          </a:p>
          <a:p>
            <a:r>
              <a:rPr lang="es-VE" sz="1600" dirty="0" err="1" smtClean="0"/>
              <a:t>Exp</a:t>
            </a:r>
            <a:r>
              <a:rPr lang="es-VE" sz="1600" dirty="0" smtClean="0"/>
              <a:t>. IIE10 0857 </a:t>
            </a:r>
            <a:endParaRPr lang="es-VE" sz="1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0" name="9 Rectángulo"/>
          <p:cNvSpPr/>
          <p:nvPr/>
        </p:nvSpPr>
        <p:spPr>
          <a:xfrm>
            <a:off x="1643042" y="714356"/>
            <a:ext cx="7000924" cy="1169551"/>
          </a:xfrm>
          <a:prstGeom prst="rect">
            <a:avLst/>
          </a:prstGeom>
        </p:spPr>
        <p:txBody>
          <a:bodyPr wrap="square">
            <a:spAutoFit/>
          </a:bodyPr>
          <a:lstStyle/>
          <a:p>
            <a:r>
              <a:rPr lang="es-ES" sz="1400" dirty="0" smtClean="0"/>
              <a:t>¿Qué es la Serie ISO 9000?</a:t>
            </a:r>
          </a:p>
          <a:p>
            <a:endParaRPr lang="es-ES" sz="1400" dirty="0" smtClean="0"/>
          </a:p>
          <a:p>
            <a:r>
              <a:rPr lang="es-ES" sz="1400" dirty="0" smtClean="0"/>
              <a:t>Son un conjunto de normas y directrices internacionales para la gestión de la calidad, que desde su publicación inicial en 1987, han obtenido reputación mundial como base para el establecimiento de los sistemas de gestión de la calidad.</a:t>
            </a:r>
          </a:p>
        </p:txBody>
      </p:sp>
      <p:grpSp>
        <p:nvGrpSpPr>
          <p:cNvPr id="28" name="27 Grupo"/>
          <p:cNvGrpSpPr/>
          <p:nvPr/>
        </p:nvGrpSpPr>
        <p:grpSpPr>
          <a:xfrm>
            <a:off x="2000232" y="2214554"/>
            <a:ext cx="5783743" cy="3929090"/>
            <a:chOff x="2000232" y="2071678"/>
            <a:chExt cx="5783743" cy="3929090"/>
          </a:xfrm>
        </p:grpSpPr>
        <p:sp>
          <p:nvSpPr>
            <p:cNvPr id="12" name="11 Rectángulo"/>
            <p:cNvSpPr/>
            <p:nvPr/>
          </p:nvSpPr>
          <p:spPr>
            <a:xfrm>
              <a:off x="4214810" y="2071678"/>
              <a:ext cx="714380" cy="71438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3" name="12 Rectángulo"/>
            <p:cNvSpPr/>
            <p:nvPr/>
          </p:nvSpPr>
          <p:spPr>
            <a:xfrm>
              <a:off x="2714612" y="3500438"/>
              <a:ext cx="785818" cy="642942"/>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4" name="13 Rectángulo"/>
            <p:cNvSpPr/>
            <p:nvPr/>
          </p:nvSpPr>
          <p:spPr>
            <a:xfrm>
              <a:off x="5643570" y="3500438"/>
              <a:ext cx="857256" cy="642942"/>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5" name="14 Rectángulo"/>
            <p:cNvSpPr/>
            <p:nvPr/>
          </p:nvSpPr>
          <p:spPr>
            <a:xfrm>
              <a:off x="4214810" y="4857760"/>
              <a:ext cx="714380" cy="71438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7" name="16 Flecha izquierda y derecha"/>
            <p:cNvSpPr/>
            <p:nvPr/>
          </p:nvSpPr>
          <p:spPr>
            <a:xfrm>
              <a:off x="3857620" y="3857628"/>
              <a:ext cx="1428760" cy="142876"/>
            </a:xfrm>
            <a:prstGeom prst="left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8" name="17 CuadroTexto"/>
            <p:cNvSpPr txBox="1"/>
            <p:nvPr/>
          </p:nvSpPr>
          <p:spPr>
            <a:xfrm>
              <a:off x="4286248" y="2285992"/>
              <a:ext cx="714380" cy="307777"/>
            </a:xfrm>
            <a:prstGeom prst="rect">
              <a:avLst/>
            </a:prstGeom>
            <a:noFill/>
          </p:spPr>
          <p:txBody>
            <a:bodyPr wrap="square" rtlCol="0">
              <a:spAutoFit/>
            </a:bodyPr>
            <a:lstStyle/>
            <a:p>
              <a:r>
                <a:rPr lang="es-VE" sz="1400" dirty="0" smtClean="0"/>
                <a:t>9000</a:t>
              </a:r>
              <a:endParaRPr lang="es-VE" sz="1400" dirty="0"/>
            </a:p>
          </p:txBody>
        </p:sp>
        <p:sp>
          <p:nvSpPr>
            <p:cNvPr id="19" name="18 CuadroTexto"/>
            <p:cNvSpPr txBox="1"/>
            <p:nvPr/>
          </p:nvSpPr>
          <p:spPr>
            <a:xfrm>
              <a:off x="2714612" y="3643314"/>
              <a:ext cx="714380" cy="307777"/>
            </a:xfrm>
            <a:prstGeom prst="rect">
              <a:avLst/>
            </a:prstGeom>
            <a:noFill/>
          </p:spPr>
          <p:txBody>
            <a:bodyPr wrap="square" rtlCol="0">
              <a:spAutoFit/>
            </a:bodyPr>
            <a:lstStyle/>
            <a:p>
              <a:r>
                <a:rPr lang="es-VE" sz="1400" dirty="0" smtClean="0"/>
                <a:t>9001</a:t>
              </a:r>
              <a:endParaRPr lang="es-VE" sz="1400" dirty="0"/>
            </a:p>
          </p:txBody>
        </p:sp>
        <p:sp>
          <p:nvSpPr>
            <p:cNvPr id="20" name="19 CuadroTexto"/>
            <p:cNvSpPr txBox="1"/>
            <p:nvPr/>
          </p:nvSpPr>
          <p:spPr>
            <a:xfrm>
              <a:off x="4214810" y="5000636"/>
              <a:ext cx="714380" cy="307777"/>
            </a:xfrm>
            <a:prstGeom prst="rect">
              <a:avLst/>
            </a:prstGeom>
            <a:noFill/>
          </p:spPr>
          <p:txBody>
            <a:bodyPr wrap="square" rtlCol="0">
              <a:spAutoFit/>
            </a:bodyPr>
            <a:lstStyle/>
            <a:p>
              <a:r>
                <a:rPr lang="es-VE" sz="1400" dirty="0" smtClean="0"/>
                <a:t>19011</a:t>
              </a:r>
              <a:endParaRPr lang="es-VE" sz="1400" dirty="0"/>
            </a:p>
          </p:txBody>
        </p:sp>
        <p:sp>
          <p:nvSpPr>
            <p:cNvPr id="21" name="20 CuadroTexto"/>
            <p:cNvSpPr txBox="1"/>
            <p:nvPr/>
          </p:nvSpPr>
          <p:spPr>
            <a:xfrm>
              <a:off x="5643570" y="3714752"/>
              <a:ext cx="714380" cy="307777"/>
            </a:xfrm>
            <a:prstGeom prst="rect">
              <a:avLst/>
            </a:prstGeom>
            <a:noFill/>
          </p:spPr>
          <p:txBody>
            <a:bodyPr wrap="square" rtlCol="0">
              <a:spAutoFit/>
            </a:bodyPr>
            <a:lstStyle/>
            <a:p>
              <a:r>
                <a:rPr lang="es-VE" sz="1400" dirty="0" smtClean="0"/>
                <a:t>9004</a:t>
              </a:r>
              <a:endParaRPr lang="es-VE" sz="1400" dirty="0"/>
            </a:p>
          </p:txBody>
        </p:sp>
        <p:sp>
          <p:nvSpPr>
            <p:cNvPr id="22" name="21 Rectángulo"/>
            <p:cNvSpPr/>
            <p:nvPr/>
          </p:nvSpPr>
          <p:spPr>
            <a:xfrm>
              <a:off x="4071934" y="2857496"/>
              <a:ext cx="1285884" cy="415498"/>
            </a:xfrm>
            <a:prstGeom prst="rect">
              <a:avLst/>
            </a:prstGeom>
          </p:spPr>
          <p:txBody>
            <a:bodyPr wrap="square">
              <a:spAutoFit/>
            </a:bodyPr>
            <a:lstStyle/>
            <a:p>
              <a:r>
                <a:rPr lang="es-ES" sz="1050" dirty="0" smtClean="0"/>
                <a:t>PRINCIPIOS Y VOCABULARIO</a:t>
              </a:r>
              <a:endParaRPr lang="es-VE" sz="1050" dirty="0"/>
            </a:p>
          </p:txBody>
        </p:sp>
        <p:sp>
          <p:nvSpPr>
            <p:cNvPr id="23" name="22 Rectángulo"/>
            <p:cNvSpPr/>
            <p:nvPr/>
          </p:nvSpPr>
          <p:spPr>
            <a:xfrm>
              <a:off x="4214810" y="3571876"/>
              <a:ext cx="603050" cy="276999"/>
            </a:xfrm>
            <a:prstGeom prst="rect">
              <a:avLst/>
            </a:prstGeom>
          </p:spPr>
          <p:txBody>
            <a:bodyPr wrap="none">
              <a:spAutoFit/>
            </a:bodyPr>
            <a:lstStyle/>
            <a:p>
              <a:r>
                <a:rPr lang="es-ES" sz="1200" dirty="0" smtClean="0"/>
                <a:t>El Par</a:t>
              </a:r>
              <a:endParaRPr lang="es-VE" sz="1200" dirty="0"/>
            </a:p>
          </p:txBody>
        </p:sp>
        <p:sp>
          <p:nvSpPr>
            <p:cNvPr id="24" name="23 Rectángulo"/>
            <p:cNvSpPr/>
            <p:nvPr/>
          </p:nvSpPr>
          <p:spPr>
            <a:xfrm>
              <a:off x="4071934" y="4000504"/>
              <a:ext cx="994183" cy="276999"/>
            </a:xfrm>
            <a:prstGeom prst="rect">
              <a:avLst/>
            </a:prstGeom>
          </p:spPr>
          <p:txBody>
            <a:bodyPr wrap="none">
              <a:spAutoFit/>
            </a:bodyPr>
            <a:lstStyle/>
            <a:p>
              <a:r>
                <a:rPr lang="es-ES" sz="1200" dirty="0" smtClean="0"/>
                <a:t>Consistente</a:t>
              </a:r>
              <a:endParaRPr lang="es-VE" sz="1200" dirty="0"/>
            </a:p>
          </p:txBody>
        </p:sp>
        <p:sp>
          <p:nvSpPr>
            <p:cNvPr id="25" name="24 Rectángulo"/>
            <p:cNvSpPr/>
            <p:nvPr/>
          </p:nvSpPr>
          <p:spPr>
            <a:xfrm>
              <a:off x="3500430" y="5723769"/>
              <a:ext cx="2635658" cy="276999"/>
            </a:xfrm>
            <a:prstGeom prst="rect">
              <a:avLst/>
            </a:prstGeom>
          </p:spPr>
          <p:txBody>
            <a:bodyPr wrap="none">
              <a:spAutoFit/>
            </a:bodyPr>
            <a:lstStyle/>
            <a:p>
              <a:r>
                <a:rPr lang="es-ES" sz="1200" dirty="0" smtClean="0"/>
                <a:t>Directrices para auditar SGC y SGA</a:t>
              </a:r>
              <a:endParaRPr lang="es-VE" sz="1200" dirty="0"/>
            </a:p>
          </p:txBody>
        </p:sp>
        <p:sp>
          <p:nvSpPr>
            <p:cNvPr id="26" name="25 Rectángulo"/>
            <p:cNvSpPr/>
            <p:nvPr/>
          </p:nvSpPr>
          <p:spPr>
            <a:xfrm>
              <a:off x="5286380" y="4214818"/>
              <a:ext cx="2497595" cy="461665"/>
            </a:xfrm>
            <a:prstGeom prst="rect">
              <a:avLst/>
            </a:prstGeom>
          </p:spPr>
          <p:txBody>
            <a:bodyPr wrap="square">
              <a:spAutoFit/>
            </a:bodyPr>
            <a:lstStyle/>
            <a:p>
              <a:r>
                <a:rPr lang="es-ES" sz="1200" dirty="0" smtClean="0"/>
                <a:t>SGC- Recomendaciones para la mejora del Funcionamiento</a:t>
              </a:r>
              <a:endParaRPr lang="es-VE" sz="1200" dirty="0"/>
            </a:p>
          </p:txBody>
        </p:sp>
        <p:sp>
          <p:nvSpPr>
            <p:cNvPr id="27" name="26 Rectángulo"/>
            <p:cNvSpPr/>
            <p:nvPr/>
          </p:nvSpPr>
          <p:spPr>
            <a:xfrm>
              <a:off x="2000232" y="4357694"/>
              <a:ext cx="1992853" cy="276999"/>
            </a:xfrm>
            <a:prstGeom prst="rect">
              <a:avLst/>
            </a:prstGeom>
          </p:spPr>
          <p:txBody>
            <a:bodyPr wrap="none">
              <a:spAutoFit/>
            </a:bodyPr>
            <a:lstStyle/>
            <a:p>
              <a:r>
                <a:rPr lang="es-ES" sz="1200" dirty="0" smtClean="0"/>
                <a:t>SGC- Requisitos, Modelos</a:t>
              </a:r>
              <a:endParaRPr lang="es-VE" sz="1200" dirty="0"/>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1" name="10 Triángulo isósceles"/>
          <p:cNvSpPr/>
          <p:nvPr/>
        </p:nvSpPr>
        <p:spPr>
          <a:xfrm>
            <a:off x="4000496" y="857232"/>
            <a:ext cx="1714512" cy="1071570"/>
          </a:xfrm>
          <a:prstGeom prst="triangl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2" name="11 CuadroTexto"/>
          <p:cNvSpPr txBox="1"/>
          <p:nvPr/>
        </p:nvSpPr>
        <p:spPr>
          <a:xfrm>
            <a:off x="4429124" y="1428736"/>
            <a:ext cx="1000132" cy="523220"/>
          </a:xfrm>
          <a:prstGeom prst="rect">
            <a:avLst/>
          </a:prstGeom>
          <a:noFill/>
        </p:spPr>
        <p:txBody>
          <a:bodyPr wrap="square" rtlCol="0">
            <a:spAutoFit/>
          </a:bodyPr>
          <a:lstStyle/>
          <a:p>
            <a:r>
              <a:rPr lang="es-VE" sz="2800" dirty="0" smtClean="0"/>
              <a:t>ISO </a:t>
            </a:r>
            <a:endParaRPr lang="es-VE" sz="2800" dirty="0"/>
          </a:p>
        </p:txBody>
      </p:sp>
      <p:sp>
        <p:nvSpPr>
          <p:cNvPr id="13" name="12 Rectángulo"/>
          <p:cNvSpPr/>
          <p:nvPr/>
        </p:nvSpPr>
        <p:spPr>
          <a:xfrm>
            <a:off x="3714744" y="2428868"/>
            <a:ext cx="2484976" cy="646331"/>
          </a:xfrm>
          <a:prstGeom prst="rect">
            <a:avLst/>
          </a:prstGeom>
        </p:spPr>
        <p:txBody>
          <a:bodyPr wrap="none">
            <a:spAutoFit/>
          </a:bodyPr>
          <a:lstStyle/>
          <a:p>
            <a:r>
              <a:rPr lang="es-ES" sz="1200" dirty="0" smtClean="0"/>
              <a:t>Satisfacción del cliente</a:t>
            </a:r>
          </a:p>
          <a:p>
            <a:r>
              <a:rPr lang="es-ES" sz="1200" dirty="0" smtClean="0"/>
              <a:t>Mejora continua del Sistema</a:t>
            </a:r>
          </a:p>
          <a:p>
            <a:r>
              <a:rPr lang="es-ES" sz="1200" dirty="0" smtClean="0"/>
              <a:t>Prevención de No Conformidades</a:t>
            </a:r>
            <a:endParaRPr lang="es-VE" sz="1200" dirty="0"/>
          </a:p>
        </p:txBody>
      </p:sp>
      <p:sp>
        <p:nvSpPr>
          <p:cNvPr id="14" name="13 Triángulo isósceles"/>
          <p:cNvSpPr/>
          <p:nvPr/>
        </p:nvSpPr>
        <p:spPr>
          <a:xfrm>
            <a:off x="2000232" y="3071810"/>
            <a:ext cx="1714512" cy="1071570"/>
          </a:xfrm>
          <a:prstGeom prst="triangl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5" name="14 Triángulo isósceles"/>
          <p:cNvSpPr/>
          <p:nvPr/>
        </p:nvSpPr>
        <p:spPr>
          <a:xfrm>
            <a:off x="6072198" y="3143248"/>
            <a:ext cx="1714512" cy="1071570"/>
          </a:xfrm>
          <a:prstGeom prst="triangl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cxnSp>
        <p:nvCxnSpPr>
          <p:cNvPr id="18" name="17 Conector recto"/>
          <p:cNvCxnSpPr/>
          <p:nvPr/>
        </p:nvCxnSpPr>
        <p:spPr>
          <a:xfrm rot="10800000">
            <a:off x="2858282" y="1643050"/>
            <a:ext cx="128509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19 Conector recto"/>
          <p:cNvCxnSpPr/>
          <p:nvPr/>
        </p:nvCxnSpPr>
        <p:spPr>
          <a:xfrm>
            <a:off x="5500694" y="1571612"/>
            <a:ext cx="14287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21 Conector recto de flecha"/>
          <p:cNvCxnSpPr/>
          <p:nvPr/>
        </p:nvCxnSpPr>
        <p:spPr>
          <a:xfrm rot="5400000">
            <a:off x="2214943" y="2285595"/>
            <a:ext cx="128588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31 Conector recto de flecha"/>
          <p:cNvCxnSpPr/>
          <p:nvPr/>
        </p:nvCxnSpPr>
        <p:spPr>
          <a:xfrm rot="5400000">
            <a:off x="6215868" y="2285992"/>
            <a:ext cx="1427966"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3" name="32 CuadroTexto"/>
          <p:cNvSpPr txBox="1"/>
          <p:nvPr/>
        </p:nvSpPr>
        <p:spPr>
          <a:xfrm>
            <a:off x="2357422" y="3714752"/>
            <a:ext cx="1071570" cy="307777"/>
          </a:xfrm>
          <a:prstGeom prst="rect">
            <a:avLst/>
          </a:prstGeom>
          <a:noFill/>
        </p:spPr>
        <p:txBody>
          <a:bodyPr wrap="square" rtlCol="0">
            <a:spAutoFit/>
          </a:bodyPr>
          <a:lstStyle/>
          <a:p>
            <a:r>
              <a:rPr lang="es-VE" sz="1400" dirty="0" smtClean="0"/>
              <a:t>CLIENTE </a:t>
            </a:r>
            <a:endParaRPr lang="es-VE" sz="1400" dirty="0"/>
          </a:p>
        </p:txBody>
      </p:sp>
      <p:sp>
        <p:nvSpPr>
          <p:cNvPr id="34" name="33 CuadroTexto"/>
          <p:cNvSpPr txBox="1"/>
          <p:nvPr/>
        </p:nvSpPr>
        <p:spPr>
          <a:xfrm>
            <a:off x="6286512" y="3857628"/>
            <a:ext cx="1500198" cy="307777"/>
          </a:xfrm>
          <a:prstGeom prst="rect">
            <a:avLst/>
          </a:prstGeom>
          <a:noFill/>
        </p:spPr>
        <p:txBody>
          <a:bodyPr wrap="square" rtlCol="0">
            <a:spAutoFit/>
          </a:bodyPr>
          <a:lstStyle/>
          <a:p>
            <a:r>
              <a:rPr lang="es-VE" sz="1400" dirty="0" smtClean="0"/>
              <a:t>PROVEEDOR</a:t>
            </a:r>
            <a:endParaRPr lang="es-VE" sz="1400" dirty="0"/>
          </a:p>
        </p:txBody>
      </p:sp>
      <p:pic>
        <p:nvPicPr>
          <p:cNvPr id="24578" name="Picture 2" descr="http://2.bp.blogspot.com/_OCNcr4OxeNc/TUMMruKe3UI/AAAAAAAAAp8/WFAVhxrMAbw/s1600/Confianza.jpg"/>
          <p:cNvPicPr>
            <a:picLocks noChangeAspect="1" noChangeArrowheads="1"/>
          </p:cNvPicPr>
          <p:nvPr/>
        </p:nvPicPr>
        <p:blipFill>
          <a:blip r:embed="rId4" cstate="print"/>
          <a:srcRect/>
          <a:stretch>
            <a:fillRect/>
          </a:stretch>
        </p:blipFill>
        <p:spPr bwMode="auto">
          <a:xfrm>
            <a:off x="4286248" y="3214686"/>
            <a:ext cx="1404930" cy="140493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21505" name="Rectangle 1"/>
          <p:cNvSpPr>
            <a:spLocks noChangeArrowheads="1"/>
          </p:cNvSpPr>
          <p:nvPr/>
        </p:nvSpPr>
        <p:spPr bwMode="auto">
          <a:xfrm>
            <a:off x="1500166" y="1611989"/>
            <a:ext cx="671517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VE"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La Norma ISO 9000 describe los fundamentos de los sistemas de gestión de la calidad y especifica la terminología para los sistemas de gestión de la calidad.</a:t>
            </a:r>
            <a:endParaRPr kumimoji="0" lang="es-VE" sz="1400" b="0" i="0" u="none" strike="noStrike" cap="none" normalizeH="0" baseline="0" dirty="0" smtClean="0">
              <a:ln>
                <a:noFill/>
              </a:ln>
              <a:solidFill>
                <a:schemeClr val="tx1"/>
              </a:solidFill>
              <a:effectLst/>
              <a:latin typeface="Arial" pitchFamily="34" charset="0"/>
            </a:endParaRPr>
          </a:p>
        </p:txBody>
      </p:sp>
      <p:sp>
        <p:nvSpPr>
          <p:cNvPr id="21506" name="Rectangle 2"/>
          <p:cNvSpPr>
            <a:spLocks noChangeArrowheads="1"/>
          </p:cNvSpPr>
          <p:nvPr/>
        </p:nvSpPr>
        <p:spPr bwMode="auto">
          <a:xfrm>
            <a:off x="1571604" y="2539553"/>
            <a:ext cx="6858048"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Esta Norma Internacional es aplicable a:</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 las organizaciones que buscan ventajas por medio de la implementación de un sistema de gestión de la calidad;</a:t>
            </a: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 las organizaciones que buscan la confianza de sus proveedores en que sus requisitos para los productos serán satisfechos;</a:t>
            </a: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 los usuarios de los productos;</a:t>
            </a: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 aquéllos interesados en el entendimiento mutuo de la terminología utilizada en la gestión de la calidad (por ejemplo: proveedores, clientes, entes reguladores).</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11 Rectángulo"/>
          <p:cNvSpPr/>
          <p:nvPr/>
        </p:nvSpPr>
        <p:spPr>
          <a:xfrm>
            <a:off x="3377789" y="785794"/>
            <a:ext cx="1980029" cy="369332"/>
          </a:xfrm>
          <a:prstGeom prst="rect">
            <a:avLst/>
          </a:prstGeom>
        </p:spPr>
        <p:txBody>
          <a:bodyPr wrap="none">
            <a:spAutoFit/>
          </a:bodyPr>
          <a:lstStyle/>
          <a:p>
            <a:r>
              <a:rPr lang="es-VE" dirty="0" smtClean="0">
                <a:latin typeface="Arial" pitchFamily="34" charset="0"/>
                <a:ea typeface="Calibri" pitchFamily="34" charset="0"/>
                <a:cs typeface="Times New Roman" pitchFamily="18" charset="0"/>
              </a:rPr>
              <a:t>Norma ISO 9000 </a:t>
            </a:r>
            <a:endParaRPr lang="es-VE"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1" name="10 Rectángulo"/>
          <p:cNvSpPr/>
          <p:nvPr/>
        </p:nvSpPr>
        <p:spPr>
          <a:xfrm>
            <a:off x="1500166" y="1071546"/>
            <a:ext cx="7143800" cy="954107"/>
          </a:xfrm>
          <a:prstGeom prst="rect">
            <a:avLst/>
          </a:prstGeom>
        </p:spPr>
        <p:txBody>
          <a:bodyPr wrap="square">
            <a:spAutoFit/>
          </a:bodyPr>
          <a:lstStyle/>
          <a:p>
            <a:pPr lvl="0" algn="just" eaLnBrk="0" hangingPunct="0"/>
            <a:r>
              <a:rPr lang="es-VE" sz="1400" dirty="0" smtClean="0">
                <a:latin typeface="Arial" pitchFamily="34" charset="0"/>
                <a:ea typeface="Calibri" pitchFamily="34" charset="0"/>
                <a:cs typeface="Times New Roman" pitchFamily="18" charset="0"/>
              </a:rPr>
              <a:t>La Norma ISO 9001 especifica los requisitos para los sistemas de gestión de la calidad aplicables a toda organización que necesite demostrar su capacidad para proporcionar productos que cumplan los requisitos de sus clientes y los reglamentarios que le sean de aplicación y su objetivo es aumentar la satisfacción del cliente.</a:t>
            </a:r>
            <a:endParaRPr lang="es-VE" sz="1400" dirty="0" smtClean="0">
              <a:latin typeface="Arial" pitchFamily="34" charset="0"/>
            </a:endParaRPr>
          </a:p>
        </p:txBody>
      </p:sp>
      <p:sp>
        <p:nvSpPr>
          <p:cNvPr id="13" name="12 Rectángulo"/>
          <p:cNvSpPr/>
          <p:nvPr/>
        </p:nvSpPr>
        <p:spPr>
          <a:xfrm>
            <a:off x="1571604" y="2357430"/>
            <a:ext cx="6858048" cy="954107"/>
          </a:xfrm>
          <a:prstGeom prst="rect">
            <a:avLst/>
          </a:prstGeom>
        </p:spPr>
        <p:txBody>
          <a:bodyPr wrap="square">
            <a:spAutoFit/>
          </a:bodyPr>
          <a:lstStyle/>
          <a:p>
            <a:r>
              <a:rPr lang="es-VE" sz="1400" dirty="0" smtClean="0">
                <a:latin typeface="Arial" pitchFamily="34" charset="0"/>
                <a:ea typeface="Calibri" pitchFamily="34" charset="0"/>
                <a:cs typeface="Times New Roman" pitchFamily="18" charset="0"/>
              </a:rPr>
              <a:t>Elementos del sistema de Gestión de la Calidad:</a:t>
            </a:r>
          </a:p>
          <a:p>
            <a:endParaRPr lang="es-VE" sz="1400" dirty="0" smtClean="0">
              <a:latin typeface="Arial" pitchFamily="34" charset="0"/>
              <a:cs typeface="Times New Roman" pitchFamily="18" charset="0"/>
            </a:endParaRPr>
          </a:p>
          <a:p>
            <a:r>
              <a:rPr lang="es-VE" sz="1400" dirty="0" smtClean="0">
                <a:latin typeface="Arial" pitchFamily="34" charset="0"/>
                <a:cs typeface="Times New Roman" pitchFamily="18" charset="0"/>
              </a:rPr>
              <a:t>Secciones de la 0 a la 3 cubre la Introducción, objetivos y campo de aplicación, referencias normativas, términos y definiciones.</a:t>
            </a:r>
            <a:endParaRPr lang="es-VE" sz="1400" dirty="0"/>
          </a:p>
        </p:txBody>
      </p:sp>
      <p:grpSp>
        <p:nvGrpSpPr>
          <p:cNvPr id="25" name="24 Grupo"/>
          <p:cNvGrpSpPr/>
          <p:nvPr/>
        </p:nvGrpSpPr>
        <p:grpSpPr>
          <a:xfrm>
            <a:off x="1643042" y="3571876"/>
            <a:ext cx="6429420" cy="2143140"/>
            <a:chOff x="1643042" y="3429000"/>
            <a:chExt cx="6429420" cy="2143140"/>
          </a:xfrm>
        </p:grpSpPr>
        <p:sp>
          <p:nvSpPr>
            <p:cNvPr id="14" name="13 Rectángulo"/>
            <p:cNvSpPr/>
            <p:nvPr/>
          </p:nvSpPr>
          <p:spPr>
            <a:xfrm>
              <a:off x="1714480" y="3429000"/>
              <a:ext cx="971741" cy="307777"/>
            </a:xfrm>
            <a:prstGeom prst="rect">
              <a:avLst/>
            </a:prstGeom>
          </p:spPr>
          <p:txBody>
            <a:bodyPr wrap="none">
              <a:spAutoFit/>
            </a:bodyPr>
            <a:lstStyle/>
            <a:p>
              <a:r>
                <a:rPr lang="es-VE" sz="1400" dirty="0" smtClean="0">
                  <a:latin typeface="Arial" pitchFamily="34" charset="0"/>
                  <a:cs typeface="Times New Roman" pitchFamily="18" charset="0"/>
                </a:rPr>
                <a:t>Sección 4</a:t>
              </a:r>
              <a:endParaRPr lang="es-VE" sz="1400" dirty="0"/>
            </a:p>
          </p:txBody>
        </p:sp>
        <p:sp>
          <p:nvSpPr>
            <p:cNvPr id="15" name="14 Rectángulo redondeado"/>
            <p:cNvSpPr/>
            <p:nvPr/>
          </p:nvSpPr>
          <p:spPr>
            <a:xfrm>
              <a:off x="2928926" y="3429000"/>
              <a:ext cx="5072098" cy="500066"/>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7" name="16 CuadroTexto"/>
            <p:cNvSpPr txBox="1"/>
            <p:nvPr/>
          </p:nvSpPr>
          <p:spPr>
            <a:xfrm>
              <a:off x="3071802" y="3429000"/>
              <a:ext cx="3929090" cy="338554"/>
            </a:xfrm>
            <a:prstGeom prst="rect">
              <a:avLst/>
            </a:prstGeom>
            <a:noFill/>
          </p:spPr>
          <p:txBody>
            <a:bodyPr wrap="square" rtlCol="0">
              <a:spAutoFit/>
            </a:bodyPr>
            <a:lstStyle/>
            <a:p>
              <a:r>
                <a:rPr lang="es-VE" sz="1600" dirty="0" smtClean="0"/>
                <a:t>Sistemas de Gestión de la Calidad</a:t>
              </a:r>
              <a:endParaRPr lang="es-VE" sz="1600" dirty="0"/>
            </a:p>
          </p:txBody>
        </p:sp>
        <p:sp>
          <p:nvSpPr>
            <p:cNvPr id="18" name="17 Rectángulo"/>
            <p:cNvSpPr/>
            <p:nvPr/>
          </p:nvSpPr>
          <p:spPr>
            <a:xfrm>
              <a:off x="1643042" y="4143380"/>
              <a:ext cx="971741" cy="307777"/>
            </a:xfrm>
            <a:prstGeom prst="rect">
              <a:avLst/>
            </a:prstGeom>
          </p:spPr>
          <p:txBody>
            <a:bodyPr wrap="none">
              <a:spAutoFit/>
            </a:bodyPr>
            <a:lstStyle/>
            <a:p>
              <a:r>
                <a:rPr lang="es-VE" sz="1400" dirty="0" smtClean="0">
                  <a:latin typeface="Arial" pitchFamily="34" charset="0"/>
                  <a:cs typeface="Times New Roman" pitchFamily="18" charset="0"/>
                </a:rPr>
                <a:t>Sección 5</a:t>
              </a:r>
              <a:endParaRPr lang="es-VE" sz="1400" dirty="0"/>
            </a:p>
          </p:txBody>
        </p:sp>
        <p:sp>
          <p:nvSpPr>
            <p:cNvPr id="19" name="18 Rectángulo redondeado"/>
            <p:cNvSpPr/>
            <p:nvPr/>
          </p:nvSpPr>
          <p:spPr>
            <a:xfrm>
              <a:off x="2928926" y="4286256"/>
              <a:ext cx="5072098" cy="500066"/>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0" name="19 CuadroTexto"/>
            <p:cNvSpPr txBox="1"/>
            <p:nvPr/>
          </p:nvSpPr>
          <p:spPr>
            <a:xfrm>
              <a:off x="3071802" y="4286256"/>
              <a:ext cx="3571900" cy="338554"/>
            </a:xfrm>
            <a:prstGeom prst="rect">
              <a:avLst/>
            </a:prstGeom>
            <a:noFill/>
          </p:spPr>
          <p:txBody>
            <a:bodyPr wrap="square" rtlCol="0">
              <a:spAutoFit/>
            </a:bodyPr>
            <a:lstStyle/>
            <a:p>
              <a:r>
                <a:rPr lang="es-VE" sz="1600" dirty="0" smtClean="0"/>
                <a:t>Responsabilidad de la Dirección</a:t>
              </a:r>
              <a:endParaRPr lang="es-VE" sz="1600" dirty="0"/>
            </a:p>
          </p:txBody>
        </p:sp>
        <p:sp>
          <p:nvSpPr>
            <p:cNvPr id="21" name="20 Rectángulo"/>
            <p:cNvSpPr/>
            <p:nvPr/>
          </p:nvSpPr>
          <p:spPr>
            <a:xfrm>
              <a:off x="1714480" y="4929198"/>
              <a:ext cx="971741" cy="307777"/>
            </a:xfrm>
            <a:prstGeom prst="rect">
              <a:avLst/>
            </a:prstGeom>
          </p:spPr>
          <p:txBody>
            <a:bodyPr wrap="none">
              <a:spAutoFit/>
            </a:bodyPr>
            <a:lstStyle/>
            <a:p>
              <a:r>
                <a:rPr lang="es-VE" sz="1400" dirty="0" smtClean="0">
                  <a:latin typeface="Arial" pitchFamily="34" charset="0"/>
                  <a:cs typeface="Times New Roman" pitchFamily="18" charset="0"/>
                </a:rPr>
                <a:t>Sección 6</a:t>
              </a:r>
              <a:endParaRPr lang="es-VE" sz="1400" dirty="0"/>
            </a:p>
          </p:txBody>
        </p:sp>
        <p:sp>
          <p:nvSpPr>
            <p:cNvPr id="22" name="21 Rectángulo redondeado"/>
            <p:cNvSpPr/>
            <p:nvPr/>
          </p:nvSpPr>
          <p:spPr>
            <a:xfrm>
              <a:off x="3000364" y="5072074"/>
              <a:ext cx="5072098" cy="500066"/>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3" name="22 CuadroTexto"/>
            <p:cNvSpPr txBox="1"/>
            <p:nvPr/>
          </p:nvSpPr>
          <p:spPr>
            <a:xfrm>
              <a:off x="3000364" y="5214950"/>
              <a:ext cx="3214710" cy="338554"/>
            </a:xfrm>
            <a:prstGeom prst="rect">
              <a:avLst/>
            </a:prstGeom>
            <a:noFill/>
          </p:spPr>
          <p:txBody>
            <a:bodyPr wrap="square" rtlCol="0">
              <a:spAutoFit/>
            </a:bodyPr>
            <a:lstStyle/>
            <a:p>
              <a:r>
                <a:rPr lang="es-VE" sz="1600" dirty="0" smtClean="0"/>
                <a:t>Gestión de los Recursos</a:t>
              </a:r>
              <a:endParaRPr lang="es-VE" sz="1600" dirty="0"/>
            </a:p>
          </p:txBody>
        </p:sp>
      </p:grpSp>
      <p:sp>
        <p:nvSpPr>
          <p:cNvPr id="24" name="23 Rectángulo"/>
          <p:cNvSpPr/>
          <p:nvPr/>
        </p:nvSpPr>
        <p:spPr>
          <a:xfrm>
            <a:off x="3377789" y="500042"/>
            <a:ext cx="1915909" cy="369332"/>
          </a:xfrm>
          <a:prstGeom prst="rect">
            <a:avLst/>
          </a:prstGeom>
        </p:spPr>
        <p:txBody>
          <a:bodyPr wrap="none">
            <a:spAutoFit/>
          </a:bodyPr>
          <a:lstStyle/>
          <a:p>
            <a:r>
              <a:rPr lang="es-VE" dirty="0" smtClean="0">
                <a:latin typeface="Arial" pitchFamily="34" charset="0"/>
                <a:ea typeface="Calibri" pitchFamily="34" charset="0"/>
                <a:cs typeface="Times New Roman" pitchFamily="18" charset="0"/>
              </a:rPr>
              <a:t>Norma ISO 9001</a:t>
            </a:r>
            <a:endParaRPr lang="es-VE" dirty="0"/>
          </a:p>
        </p:txBody>
      </p:sp>
      <p:pic>
        <p:nvPicPr>
          <p:cNvPr id="3074" name="Picture 2"/>
          <p:cNvPicPr>
            <a:picLocks noChangeAspect="1" noChangeArrowheads="1"/>
          </p:cNvPicPr>
          <p:nvPr/>
        </p:nvPicPr>
        <p:blipFill>
          <a:blip r:embed="rId4" cstate="print"/>
          <a:srcRect/>
          <a:stretch>
            <a:fillRect/>
          </a:stretch>
        </p:blipFill>
        <p:spPr bwMode="auto">
          <a:xfrm>
            <a:off x="7786710" y="6072206"/>
            <a:ext cx="967378" cy="44264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grpSp>
        <p:nvGrpSpPr>
          <p:cNvPr id="24" name="23 Grupo"/>
          <p:cNvGrpSpPr/>
          <p:nvPr/>
        </p:nvGrpSpPr>
        <p:grpSpPr>
          <a:xfrm>
            <a:off x="1857356" y="857232"/>
            <a:ext cx="6286544" cy="1643074"/>
            <a:chOff x="1857356" y="857232"/>
            <a:chExt cx="6286544" cy="1643074"/>
          </a:xfrm>
        </p:grpSpPr>
        <p:sp>
          <p:nvSpPr>
            <p:cNvPr id="12" name="11 Rectángulo"/>
            <p:cNvSpPr/>
            <p:nvPr/>
          </p:nvSpPr>
          <p:spPr>
            <a:xfrm>
              <a:off x="1857356" y="857232"/>
              <a:ext cx="971741" cy="307777"/>
            </a:xfrm>
            <a:prstGeom prst="rect">
              <a:avLst/>
            </a:prstGeom>
          </p:spPr>
          <p:txBody>
            <a:bodyPr wrap="none">
              <a:spAutoFit/>
            </a:bodyPr>
            <a:lstStyle/>
            <a:p>
              <a:r>
                <a:rPr lang="es-VE" sz="1400" dirty="0" smtClean="0">
                  <a:latin typeface="Arial" pitchFamily="34" charset="0"/>
                  <a:cs typeface="Times New Roman" pitchFamily="18" charset="0"/>
                </a:rPr>
                <a:t>Sección 7</a:t>
              </a:r>
              <a:endParaRPr lang="es-VE" sz="1400" dirty="0"/>
            </a:p>
          </p:txBody>
        </p:sp>
        <p:sp>
          <p:nvSpPr>
            <p:cNvPr id="13" name="12 Rectángulo redondeado"/>
            <p:cNvSpPr/>
            <p:nvPr/>
          </p:nvSpPr>
          <p:spPr>
            <a:xfrm>
              <a:off x="3214678" y="857232"/>
              <a:ext cx="4929222" cy="785818"/>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4" name="13 CuadroTexto"/>
            <p:cNvSpPr txBox="1"/>
            <p:nvPr/>
          </p:nvSpPr>
          <p:spPr>
            <a:xfrm>
              <a:off x="3428992" y="928670"/>
              <a:ext cx="3214710" cy="338554"/>
            </a:xfrm>
            <a:prstGeom prst="rect">
              <a:avLst/>
            </a:prstGeom>
            <a:noFill/>
          </p:spPr>
          <p:txBody>
            <a:bodyPr wrap="square" rtlCol="0">
              <a:spAutoFit/>
            </a:bodyPr>
            <a:lstStyle/>
            <a:p>
              <a:pPr algn="r"/>
              <a:r>
                <a:rPr lang="es-VE" sz="1600" dirty="0" smtClean="0"/>
                <a:t>Realización del Producto</a:t>
              </a:r>
              <a:endParaRPr lang="es-VE" sz="1600" dirty="0"/>
            </a:p>
          </p:txBody>
        </p:sp>
        <p:sp>
          <p:nvSpPr>
            <p:cNvPr id="15" name="14 Elipse"/>
            <p:cNvSpPr/>
            <p:nvPr/>
          </p:nvSpPr>
          <p:spPr>
            <a:xfrm>
              <a:off x="3500430" y="1285860"/>
              <a:ext cx="1143008" cy="285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7" name="16 Elipse"/>
            <p:cNvSpPr/>
            <p:nvPr/>
          </p:nvSpPr>
          <p:spPr>
            <a:xfrm>
              <a:off x="6215074" y="1285860"/>
              <a:ext cx="1214446" cy="285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8" name="17 Cheurón"/>
            <p:cNvSpPr/>
            <p:nvPr/>
          </p:nvSpPr>
          <p:spPr>
            <a:xfrm>
              <a:off x="5000628" y="1357298"/>
              <a:ext cx="1000132" cy="21431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solidFill>
                  <a:schemeClr val="tx1"/>
                </a:solidFill>
              </a:endParaRPr>
            </a:p>
          </p:txBody>
        </p:sp>
        <p:sp>
          <p:nvSpPr>
            <p:cNvPr id="19" name="18 CuadroTexto"/>
            <p:cNvSpPr txBox="1"/>
            <p:nvPr/>
          </p:nvSpPr>
          <p:spPr>
            <a:xfrm>
              <a:off x="3643306" y="1285860"/>
              <a:ext cx="1000132" cy="261610"/>
            </a:xfrm>
            <a:prstGeom prst="rect">
              <a:avLst/>
            </a:prstGeom>
            <a:noFill/>
          </p:spPr>
          <p:txBody>
            <a:bodyPr wrap="square" rtlCol="0">
              <a:spAutoFit/>
            </a:bodyPr>
            <a:lstStyle/>
            <a:p>
              <a:r>
                <a:rPr lang="es-VE" sz="1100" dirty="0" smtClean="0"/>
                <a:t>ENTRADA</a:t>
              </a:r>
              <a:endParaRPr lang="es-VE" sz="1100" dirty="0"/>
            </a:p>
          </p:txBody>
        </p:sp>
        <p:sp>
          <p:nvSpPr>
            <p:cNvPr id="20" name="19 CuadroTexto"/>
            <p:cNvSpPr txBox="1"/>
            <p:nvPr/>
          </p:nvSpPr>
          <p:spPr>
            <a:xfrm>
              <a:off x="5000628" y="1357298"/>
              <a:ext cx="1000132" cy="261610"/>
            </a:xfrm>
            <a:prstGeom prst="rect">
              <a:avLst/>
            </a:prstGeom>
            <a:noFill/>
          </p:spPr>
          <p:txBody>
            <a:bodyPr wrap="square" rtlCol="0">
              <a:spAutoFit/>
            </a:bodyPr>
            <a:lstStyle/>
            <a:p>
              <a:r>
                <a:rPr lang="es-VE" sz="1100" dirty="0" smtClean="0"/>
                <a:t>PROCESOS</a:t>
              </a:r>
              <a:endParaRPr lang="es-VE" sz="1100" dirty="0"/>
            </a:p>
          </p:txBody>
        </p:sp>
        <p:sp>
          <p:nvSpPr>
            <p:cNvPr id="21" name="20 CuadroTexto"/>
            <p:cNvSpPr txBox="1"/>
            <p:nvPr/>
          </p:nvSpPr>
          <p:spPr>
            <a:xfrm>
              <a:off x="6429388" y="1285860"/>
              <a:ext cx="1000132" cy="261610"/>
            </a:xfrm>
            <a:prstGeom prst="rect">
              <a:avLst/>
            </a:prstGeom>
            <a:noFill/>
          </p:spPr>
          <p:txBody>
            <a:bodyPr wrap="square" rtlCol="0">
              <a:spAutoFit/>
            </a:bodyPr>
            <a:lstStyle/>
            <a:p>
              <a:r>
                <a:rPr lang="es-VE" sz="1100" dirty="0" smtClean="0"/>
                <a:t>SALIDA</a:t>
              </a:r>
              <a:endParaRPr lang="es-VE" sz="1100" dirty="0"/>
            </a:p>
          </p:txBody>
        </p:sp>
        <p:cxnSp>
          <p:nvCxnSpPr>
            <p:cNvPr id="23" name="22 Conector recto de flecha"/>
            <p:cNvCxnSpPr/>
            <p:nvPr/>
          </p:nvCxnSpPr>
          <p:spPr>
            <a:xfrm>
              <a:off x="4714876" y="1428736"/>
              <a:ext cx="21431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24 Conector recto de flecha"/>
            <p:cNvCxnSpPr>
              <a:endCxn id="17" idx="2"/>
            </p:cNvCxnSpPr>
            <p:nvPr/>
          </p:nvCxnSpPr>
          <p:spPr>
            <a:xfrm>
              <a:off x="6000760" y="1428736"/>
              <a:ext cx="21431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25 Rectángulo"/>
            <p:cNvSpPr/>
            <p:nvPr/>
          </p:nvSpPr>
          <p:spPr>
            <a:xfrm>
              <a:off x="1857356" y="1857364"/>
              <a:ext cx="971741" cy="307777"/>
            </a:xfrm>
            <a:prstGeom prst="rect">
              <a:avLst/>
            </a:prstGeom>
          </p:spPr>
          <p:txBody>
            <a:bodyPr wrap="none">
              <a:spAutoFit/>
            </a:bodyPr>
            <a:lstStyle/>
            <a:p>
              <a:r>
                <a:rPr lang="es-VE" sz="1400" dirty="0" smtClean="0">
                  <a:latin typeface="Arial" pitchFamily="34" charset="0"/>
                  <a:cs typeface="Times New Roman" pitchFamily="18" charset="0"/>
                </a:rPr>
                <a:t>Sección 8</a:t>
              </a:r>
              <a:endParaRPr lang="es-VE" sz="1400" dirty="0"/>
            </a:p>
          </p:txBody>
        </p:sp>
        <p:sp>
          <p:nvSpPr>
            <p:cNvPr id="27" name="26 Rectángulo redondeado"/>
            <p:cNvSpPr/>
            <p:nvPr/>
          </p:nvSpPr>
          <p:spPr>
            <a:xfrm>
              <a:off x="3143240" y="2000240"/>
              <a:ext cx="5000660" cy="500066"/>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8" name="27 CuadroTexto"/>
            <p:cNvSpPr txBox="1"/>
            <p:nvPr/>
          </p:nvSpPr>
          <p:spPr>
            <a:xfrm>
              <a:off x="3143240" y="2143116"/>
              <a:ext cx="3214710" cy="338554"/>
            </a:xfrm>
            <a:prstGeom prst="rect">
              <a:avLst/>
            </a:prstGeom>
            <a:noFill/>
          </p:spPr>
          <p:txBody>
            <a:bodyPr wrap="square" rtlCol="0">
              <a:spAutoFit/>
            </a:bodyPr>
            <a:lstStyle/>
            <a:p>
              <a:r>
                <a:rPr lang="es-VE" sz="1600" dirty="0" smtClean="0"/>
                <a:t>Medición, Análisis y Mejora</a:t>
              </a:r>
              <a:endParaRPr lang="es-VE" sz="1600" dirty="0"/>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grpSp>
        <p:nvGrpSpPr>
          <p:cNvPr id="57" name="56 Grupo"/>
          <p:cNvGrpSpPr/>
          <p:nvPr/>
        </p:nvGrpSpPr>
        <p:grpSpPr>
          <a:xfrm>
            <a:off x="2071670" y="1000108"/>
            <a:ext cx="5857916" cy="3929090"/>
            <a:chOff x="2071670" y="1000108"/>
            <a:chExt cx="5857916" cy="3929090"/>
          </a:xfrm>
        </p:grpSpPr>
        <p:sp>
          <p:nvSpPr>
            <p:cNvPr id="19" name="18 Rectángulo"/>
            <p:cNvSpPr/>
            <p:nvPr/>
          </p:nvSpPr>
          <p:spPr>
            <a:xfrm>
              <a:off x="2071670" y="1000108"/>
              <a:ext cx="5857916" cy="285752"/>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cxnSp>
          <p:nvCxnSpPr>
            <p:cNvPr id="21" name="20 Conector recto de flecha"/>
            <p:cNvCxnSpPr/>
            <p:nvPr/>
          </p:nvCxnSpPr>
          <p:spPr>
            <a:xfrm rot="5400000">
              <a:off x="3536149" y="1464455"/>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22 Conector recto de flecha"/>
            <p:cNvCxnSpPr/>
            <p:nvPr/>
          </p:nvCxnSpPr>
          <p:spPr>
            <a:xfrm rot="5400000">
              <a:off x="5608645" y="1463661"/>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24 Rectángulo"/>
            <p:cNvSpPr/>
            <p:nvPr/>
          </p:nvSpPr>
          <p:spPr>
            <a:xfrm>
              <a:off x="3000364" y="1643050"/>
              <a:ext cx="1500198" cy="50006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6" name="25 Rectángulo"/>
            <p:cNvSpPr/>
            <p:nvPr/>
          </p:nvSpPr>
          <p:spPr>
            <a:xfrm>
              <a:off x="5072066" y="1643050"/>
              <a:ext cx="1500198" cy="50006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7" name="26 Rectángulo"/>
            <p:cNvSpPr/>
            <p:nvPr/>
          </p:nvSpPr>
          <p:spPr>
            <a:xfrm>
              <a:off x="5214942" y="2428868"/>
              <a:ext cx="1214446" cy="428628"/>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8" name="27 Rectángulo"/>
            <p:cNvSpPr/>
            <p:nvPr/>
          </p:nvSpPr>
          <p:spPr>
            <a:xfrm>
              <a:off x="5214942" y="3071810"/>
              <a:ext cx="1214446" cy="428628"/>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9" name="28 Rectángulo"/>
            <p:cNvSpPr/>
            <p:nvPr/>
          </p:nvSpPr>
          <p:spPr>
            <a:xfrm>
              <a:off x="5214942" y="3714752"/>
              <a:ext cx="1214446" cy="50006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31" name="30 CuadroTexto"/>
            <p:cNvSpPr txBox="1"/>
            <p:nvPr/>
          </p:nvSpPr>
          <p:spPr>
            <a:xfrm>
              <a:off x="3143240" y="1714488"/>
              <a:ext cx="1143008" cy="415498"/>
            </a:xfrm>
            <a:prstGeom prst="rect">
              <a:avLst/>
            </a:prstGeom>
            <a:noFill/>
          </p:spPr>
          <p:txBody>
            <a:bodyPr wrap="square" rtlCol="0">
              <a:spAutoFit/>
            </a:bodyPr>
            <a:lstStyle/>
            <a:p>
              <a:r>
                <a:rPr lang="es-VE" sz="1050" dirty="0" smtClean="0"/>
                <a:t>4.1 Requisitos Generales</a:t>
              </a:r>
              <a:endParaRPr lang="es-VE" sz="1050" dirty="0"/>
            </a:p>
          </p:txBody>
        </p:sp>
        <p:sp>
          <p:nvSpPr>
            <p:cNvPr id="32" name="31 CuadroTexto"/>
            <p:cNvSpPr txBox="1"/>
            <p:nvPr/>
          </p:nvSpPr>
          <p:spPr>
            <a:xfrm>
              <a:off x="5214942" y="1714488"/>
              <a:ext cx="1428760" cy="415498"/>
            </a:xfrm>
            <a:prstGeom prst="rect">
              <a:avLst/>
            </a:prstGeom>
            <a:noFill/>
          </p:spPr>
          <p:txBody>
            <a:bodyPr wrap="square" rtlCol="0">
              <a:spAutoFit/>
            </a:bodyPr>
            <a:lstStyle/>
            <a:p>
              <a:r>
                <a:rPr lang="es-VE" sz="1050" dirty="0" smtClean="0"/>
                <a:t>4.2 Requisitos de Documentación</a:t>
              </a:r>
              <a:endParaRPr lang="es-VE" sz="1050" dirty="0"/>
            </a:p>
          </p:txBody>
        </p:sp>
        <p:sp>
          <p:nvSpPr>
            <p:cNvPr id="33" name="32 CuadroTexto"/>
            <p:cNvSpPr txBox="1"/>
            <p:nvPr/>
          </p:nvSpPr>
          <p:spPr>
            <a:xfrm>
              <a:off x="5286380" y="2500306"/>
              <a:ext cx="1143008" cy="253916"/>
            </a:xfrm>
            <a:prstGeom prst="rect">
              <a:avLst/>
            </a:prstGeom>
            <a:noFill/>
          </p:spPr>
          <p:txBody>
            <a:bodyPr wrap="square" rtlCol="0">
              <a:spAutoFit/>
            </a:bodyPr>
            <a:lstStyle/>
            <a:p>
              <a:r>
                <a:rPr lang="es-VE" sz="1050" dirty="0" smtClean="0"/>
                <a:t>General</a:t>
              </a:r>
              <a:endParaRPr lang="es-VE" sz="1050" dirty="0"/>
            </a:p>
          </p:txBody>
        </p:sp>
        <p:sp>
          <p:nvSpPr>
            <p:cNvPr id="34" name="33 CuadroTexto"/>
            <p:cNvSpPr txBox="1"/>
            <p:nvPr/>
          </p:nvSpPr>
          <p:spPr>
            <a:xfrm>
              <a:off x="5214942" y="3714752"/>
              <a:ext cx="1143008" cy="415498"/>
            </a:xfrm>
            <a:prstGeom prst="rect">
              <a:avLst/>
            </a:prstGeom>
            <a:noFill/>
          </p:spPr>
          <p:txBody>
            <a:bodyPr wrap="square" rtlCol="0">
              <a:spAutoFit/>
            </a:bodyPr>
            <a:lstStyle/>
            <a:p>
              <a:r>
                <a:rPr lang="es-VE" sz="1050" dirty="0" smtClean="0"/>
                <a:t>Control de Documentos </a:t>
              </a:r>
              <a:endParaRPr lang="es-VE" sz="1050" dirty="0"/>
            </a:p>
          </p:txBody>
        </p:sp>
        <p:sp>
          <p:nvSpPr>
            <p:cNvPr id="35" name="34 CuadroTexto"/>
            <p:cNvSpPr txBox="1"/>
            <p:nvPr/>
          </p:nvSpPr>
          <p:spPr>
            <a:xfrm>
              <a:off x="5214942" y="3071810"/>
              <a:ext cx="1143008" cy="415498"/>
            </a:xfrm>
            <a:prstGeom prst="rect">
              <a:avLst/>
            </a:prstGeom>
            <a:noFill/>
          </p:spPr>
          <p:txBody>
            <a:bodyPr wrap="square" rtlCol="0">
              <a:spAutoFit/>
            </a:bodyPr>
            <a:lstStyle/>
            <a:p>
              <a:r>
                <a:rPr lang="es-VE" sz="1050" dirty="0" smtClean="0"/>
                <a:t>Manual de la Calidad</a:t>
              </a:r>
              <a:endParaRPr lang="es-VE" sz="1050" dirty="0"/>
            </a:p>
          </p:txBody>
        </p:sp>
        <p:sp>
          <p:nvSpPr>
            <p:cNvPr id="37" name="36 Rectángulo"/>
            <p:cNvSpPr/>
            <p:nvPr/>
          </p:nvSpPr>
          <p:spPr>
            <a:xfrm>
              <a:off x="5214942" y="4429132"/>
              <a:ext cx="1214446" cy="50006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36" name="35 CuadroTexto"/>
            <p:cNvSpPr txBox="1"/>
            <p:nvPr/>
          </p:nvSpPr>
          <p:spPr>
            <a:xfrm>
              <a:off x="5286380" y="4500570"/>
              <a:ext cx="1143008" cy="415498"/>
            </a:xfrm>
            <a:prstGeom prst="rect">
              <a:avLst/>
            </a:prstGeom>
            <a:noFill/>
          </p:spPr>
          <p:txBody>
            <a:bodyPr wrap="square" rtlCol="0">
              <a:spAutoFit/>
            </a:bodyPr>
            <a:lstStyle/>
            <a:p>
              <a:r>
                <a:rPr lang="es-VE" sz="1050" dirty="0" smtClean="0"/>
                <a:t>Control de Registros</a:t>
              </a:r>
              <a:endParaRPr lang="es-VE" sz="1050" dirty="0"/>
            </a:p>
          </p:txBody>
        </p:sp>
        <p:sp>
          <p:nvSpPr>
            <p:cNvPr id="40" name="39 CuadroTexto"/>
            <p:cNvSpPr txBox="1"/>
            <p:nvPr/>
          </p:nvSpPr>
          <p:spPr>
            <a:xfrm>
              <a:off x="3071802" y="1000108"/>
              <a:ext cx="4071966" cy="369332"/>
            </a:xfrm>
            <a:prstGeom prst="rect">
              <a:avLst/>
            </a:prstGeom>
            <a:noFill/>
          </p:spPr>
          <p:txBody>
            <a:bodyPr wrap="square" rtlCol="0">
              <a:spAutoFit/>
            </a:bodyPr>
            <a:lstStyle/>
            <a:p>
              <a:r>
                <a:rPr lang="es-VE" dirty="0" smtClean="0">
                  <a:solidFill>
                    <a:schemeClr val="bg1"/>
                  </a:solidFill>
                </a:rPr>
                <a:t>4 Sistema de Gestión de la Calidad</a:t>
              </a:r>
              <a:endParaRPr lang="es-VE" dirty="0">
                <a:solidFill>
                  <a:schemeClr val="bg1"/>
                </a:solidFill>
              </a:endParaRPr>
            </a:p>
          </p:txBody>
        </p:sp>
        <p:cxnSp>
          <p:nvCxnSpPr>
            <p:cNvPr id="41" name="40 Conector recto de flecha"/>
            <p:cNvCxnSpPr/>
            <p:nvPr/>
          </p:nvCxnSpPr>
          <p:spPr>
            <a:xfrm rot="5400000">
              <a:off x="5644364" y="2285198"/>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41 Conector recto de flecha"/>
            <p:cNvCxnSpPr/>
            <p:nvPr/>
          </p:nvCxnSpPr>
          <p:spPr>
            <a:xfrm rot="5400000">
              <a:off x="5679686" y="2965050"/>
              <a:ext cx="21352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42 Conector recto de flecha"/>
            <p:cNvCxnSpPr/>
            <p:nvPr/>
          </p:nvCxnSpPr>
          <p:spPr>
            <a:xfrm rot="5400000">
              <a:off x="5678892" y="3607198"/>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43 Conector recto de flecha"/>
            <p:cNvCxnSpPr/>
            <p:nvPr/>
          </p:nvCxnSpPr>
          <p:spPr>
            <a:xfrm rot="5400000">
              <a:off x="5678495" y="4321181"/>
              <a:ext cx="21431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grpSp>
        <p:nvGrpSpPr>
          <p:cNvPr id="67" name="66 Grupo"/>
          <p:cNvGrpSpPr/>
          <p:nvPr/>
        </p:nvGrpSpPr>
        <p:grpSpPr>
          <a:xfrm>
            <a:off x="1214414" y="1000108"/>
            <a:ext cx="7715304" cy="3643338"/>
            <a:chOff x="1214414" y="1000108"/>
            <a:chExt cx="7715304" cy="3643338"/>
          </a:xfrm>
        </p:grpSpPr>
        <p:sp>
          <p:nvSpPr>
            <p:cNvPr id="10" name="9 Rectángulo"/>
            <p:cNvSpPr/>
            <p:nvPr/>
          </p:nvSpPr>
          <p:spPr>
            <a:xfrm>
              <a:off x="1500166" y="1000108"/>
              <a:ext cx="7286676" cy="285752"/>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cxnSp>
          <p:nvCxnSpPr>
            <p:cNvPr id="11" name="10 Conector recto de flecha"/>
            <p:cNvCxnSpPr/>
            <p:nvPr/>
          </p:nvCxnSpPr>
          <p:spPr>
            <a:xfrm rot="5400000">
              <a:off x="4287042" y="1428736"/>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11 Conector recto de flecha"/>
            <p:cNvCxnSpPr/>
            <p:nvPr/>
          </p:nvCxnSpPr>
          <p:spPr>
            <a:xfrm rot="5400000">
              <a:off x="5572926" y="142794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12 Rectángulo"/>
            <p:cNvSpPr/>
            <p:nvPr/>
          </p:nvSpPr>
          <p:spPr>
            <a:xfrm>
              <a:off x="5214942" y="1571612"/>
              <a:ext cx="1000132"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4" name="13 Rectángulo"/>
            <p:cNvSpPr/>
            <p:nvPr/>
          </p:nvSpPr>
          <p:spPr>
            <a:xfrm>
              <a:off x="6357950" y="1571612"/>
              <a:ext cx="1285884"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5" name="14 Rectángulo"/>
            <p:cNvSpPr/>
            <p:nvPr/>
          </p:nvSpPr>
          <p:spPr>
            <a:xfrm>
              <a:off x="6500826" y="2500306"/>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9" name="18 CuadroTexto"/>
            <p:cNvSpPr txBox="1"/>
            <p:nvPr/>
          </p:nvSpPr>
          <p:spPr>
            <a:xfrm>
              <a:off x="5214942" y="1714488"/>
              <a:ext cx="1071570" cy="253916"/>
            </a:xfrm>
            <a:prstGeom prst="rect">
              <a:avLst/>
            </a:prstGeom>
            <a:noFill/>
          </p:spPr>
          <p:txBody>
            <a:bodyPr wrap="square" rtlCol="0">
              <a:spAutoFit/>
            </a:bodyPr>
            <a:lstStyle/>
            <a:p>
              <a:r>
                <a:rPr lang="es-VE" sz="1050" dirty="0" smtClean="0"/>
                <a:t>5.4 Planeación</a:t>
              </a:r>
              <a:endParaRPr lang="es-VE" sz="1050" dirty="0"/>
            </a:p>
          </p:txBody>
        </p:sp>
        <p:sp>
          <p:nvSpPr>
            <p:cNvPr id="20" name="19 CuadroTexto"/>
            <p:cNvSpPr txBox="1"/>
            <p:nvPr/>
          </p:nvSpPr>
          <p:spPr>
            <a:xfrm>
              <a:off x="6357950" y="1571612"/>
              <a:ext cx="1428760" cy="577081"/>
            </a:xfrm>
            <a:prstGeom prst="rect">
              <a:avLst/>
            </a:prstGeom>
            <a:noFill/>
          </p:spPr>
          <p:txBody>
            <a:bodyPr wrap="square" rtlCol="0">
              <a:spAutoFit/>
            </a:bodyPr>
            <a:lstStyle/>
            <a:p>
              <a:r>
                <a:rPr lang="es-VE" sz="1050" dirty="0" smtClean="0"/>
                <a:t>5.5 Responsabilidad Autoridad y Comunicación</a:t>
              </a:r>
              <a:endParaRPr lang="es-VE" sz="1050" dirty="0"/>
            </a:p>
          </p:txBody>
        </p:sp>
        <p:sp>
          <p:nvSpPr>
            <p:cNvPr id="21" name="20 CuadroTexto"/>
            <p:cNvSpPr txBox="1"/>
            <p:nvPr/>
          </p:nvSpPr>
          <p:spPr>
            <a:xfrm>
              <a:off x="6500826" y="2571744"/>
              <a:ext cx="1071570" cy="415498"/>
            </a:xfrm>
            <a:prstGeom prst="rect">
              <a:avLst/>
            </a:prstGeom>
            <a:noFill/>
          </p:spPr>
          <p:txBody>
            <a:bodyPr wrap="square" rtlCol="0">
              <a:spAutoFit/>
            </a:bodyPr>
            <a:lstStyle/>
            <a:p>
              <a:r>
                <a:rPr lang="es-VE" sz="1050" dirty="0" smtClean="0"/>
                <a:t>Responsabilidad y Autoridad</a:t>
              </a:r>
              <a:endParaRPr lang="es-VE" sz="1050" dirty="0"/>
            </a:p>
          </p:txBody>
        </p:sp>
        <p:sp>
          <p:nvSpPr>
            <p:cNvPr id="26" name="25 CuadroTexto"/>
            <p:cNvSpPr txBox="1"/>
            <p:nvPr/>
          </p:nvSpPr>
          <p:spPr>
            <a:xfrm>
              <a:off x="3071802" y="1000108"/>
              <a:ext cx="3857652" cy="369332"/>
            </a:xfrm>
            <a:prstGeom prst="rect">
              <a:avLst/>
            </a:prstGeom>
            <a:noFill/>
          </p:spPr>
          <p:txBody>
            <a:bodyPr wrap="square" rtlCol="0">
              <a:spAutoFit/>
            </a:bodyPr>
            <a:lstStyle/>
            <a:p>
              <a:r>
                <a:rPr lang="es-VE" dirty="0" smtClean="0">
                  <a:solidFill>
                    <a:schemeClr val="bg1"/>
                  </a:solidFill>
                </a:rPr>
                <a:t>5 Responsabilidad de la Dirección</a:t>
              </a:r>
              <a:endParaRPr lang="es-VE" dirty="0">
                <a:solidFill>
                  <a:schemeClr val="bg1"/>
                </a:solidFill>
              </a:endParaRPr>
            </a:p>
          </p:txBody>
        </p:sp>
        <p:sp>
          <p:nvSpPr>
            <p:cNvPr id="27" name="26 Rectángulo"/>
            <p:cNvSpPr/>
            <p:nvPr/>
          </p:nvSpPr>
          <p:spPr>
            <a:xfrm>
              <a:off x="3929058" y="1571612"/>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8" name="27 CuadroTexto"/>
            <p:cNvSpPr txBox="1"/>
            <p:nvPr/>
          </p:nvSpPr>
          <p:spPr>
            <a:xfrm>
              <a:off x="4000496" y="1643050"/>
              <a:ext cx="1000132" cy="415498"/>
            </a:xfrm>
            <a:prstGeom prst="rect">
              <a:avLst/>
            </a:prstGeom>
            <a:noFill/>
          </p:spPr>
          <p:txBody>
            <a:bodyPr wrap="square" rtlCol="0">
              <a:spAutoFit/>
            </a:bodyPr>
            <a:lstStyle/>
            <a:p>
              <a:r>
                <a:rPr lang="es-VE" sz="1050" dirty="0" smtClean="0"/>
                <a:t>5.3 Política de Calidad</a:t>
              </a:r>
              <a:endParaRPr lang="es-VE" sz="1050" dirty="0"/>
            </a:p>
          </p:txBody>
        </p:sp>
        <p:sp>
          <p:nvSpPr>
            <p:cNvPr id="29" name="28 Rectángulo"/>
            <p:cNvSpPr/>
            <p:nvPr/>
          </p:nvSpPr>
          <p:spPr>
            <a:xfrm>
              <a:off x="1214414" y="1571612"/>
              <a:ext cx="1214446"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31" name="30 CuadroTexto"/>
            <p:cNvSpPr txBox="1"/>
            <p:nvPr/>
          </p:nvSpPr>
          <p:spPr>
            <a:xfrm>
              <a:off x="1285852" y="1643050"/>
              <a:ext cx="1214446" cy="415498"/>
            </a:xfrm>
            <a:prstGeom prst="rect">
              <a:avLst/>
            </a:prstGeom>
            <a:noFill/>
          </p:spPr>
          <p:txBody>
            <a:bodyPr wrap="square" rtlCol="0">
              <a:spAutoFit/>
            </a:bodyPr>
            <a:lstStyle/>
            <a:p>
              <a:r>
                <a:rPr lang="es-VE" sz="1050" dirty="0" smtClean="0"/>
                <a:t>5.1 Compromiso de la Dirección</a:t>
              </a:r>
              <a:endParaRPr lang="es-VE" sz="1050" dirty="0"/>
            </a:p>
          </p:txBody>
        </p:sp>
        <p:sp>
          <p:nvSpPr>
            <p:cNvPr id="32" name="31 Rectángulo"/>
            <p:cNvSpPr/>
            <p:nvPr/>
          </p:nvSpPr>
          <p:spPr>
            <a:xfrm>
              <a:off x="2571736" y="1571612"/>
              <a:ext cx="1214446"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33" name="32 CuadroTexto"/>
            <p:cNvSpPr txBox="1"/>
            <p:nvPr/>
          </p:nvSpPr>
          <p:spPr>
            <a:xfrm>
              <a:off x="2643174" y="1643050"/>
              <a:ext cx="1143008" cy="415498"/>
            </a:xfrm>
            <a:prstGeom prst="rect">
              <a:avLst/>
            </a:prstGeom>
            <a:noFill/>
          </p:spPr>
          <p:txBody>
            <a:bodyPr wrap="square" rtlCol="0">
              <a:spAutoFit/>
            </a:bodyPr>
            <a:lstStyle/>
            <a:p>
              <a:r>
                <a:rPr lang="es-VE" sz="1050" dirty="0" smtClean="0"/>
                <a:t>5.2 Enfoque hacia el Cliente</a:t>
              </a:r>
              <a:endParaRPr lang="es-VE" sz="1050" dirty="0"/>
            </a:p>
          </p:txBody>
        </p:sp>
        <p:sp>
          <p:nvSpPr>
            <p:cNvPr id="34" name="33 Rectángulo"/>
            <p:cNvSpPr/>
            <p:nvPr/>
          </p:nvSpPr>
          <p:spPr>
            <a:xfrm>
              <a:off x="7858148" y="1571612"/>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35" name="34 CuadroTexto"/>
            <p:cNvSpPr txBox="1"/>
            <p:nvPr/>
          </p:nvSpPr>
          <p:spPr>
            <a:xfrm>
              <a:off x="7786710" y="1643050"/>
              <a:ext cx="1143008" cy="415498"/>
            </a:xfrm>
            <a:prstGeom prst="rect">
              <a:avLst/>
            </a:prstGeom>
            <a:noFill/>
          </p:spPr>
          <p:txBody>
            <a:bodyPr wrap="square" rtlCol="0">
              <a:spAutoFit/>
            </a:bodyPr>
            <a:lstStyle/>
            <a:p>
              <a:r>
                <a:rPr lang="es-VE" sz="1050" dirty="0" smtClean="0"/>
                <a:t>5.6 Revisión por la Dirección</a:t>
              </a:r>
              <a:endParaRPr lang="es-VE" sz="1050" dirty="0"/>
            </a:p>
          </p:txBody>
        </p:sp>
        <p:sp>
          <p:nvSpPr>
            <p:cNvPr id="36" name="35 Rectángulo"/>
            <p:cNvSpPr/>
            <p:nvPr/>
          </p:nvSpPr>
          <p:spPr>
            <a:xfrm>
              <a:off x="5286380" y="2428868"/>
              <a:ext cx="857256" cy="50006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37" name="36 CuadroTexto"/>
            <p:cNvSpPr txBox="1"/>
            <p:nvPr/>
          </p:nvSpPr>
          <p:spPr>
            <a:xfrm>
              <a:off x="5286380" y="2500306"/>
              <a:ext cx="857256" cy="415498"/>
            </a:xfrm>
            <a:prstGeom prst="rect">
              <a:avLst/>
            </a:prstGeom>
            <a:noFill/>
          </p:spPr>
          <p:txBody>
            <a:bodyPr wrap="square" rtlCol="0">
              <a:spAutoFit/>
            </a:bodyPr>
            <a:lstStyle/>
            <a:p>
              <a:r>
                <a:rPr lang="es-VE" sz="1050" dirty="0" smtClean="0"/>
                <a:t>Objetivos de Calidad</a:t>
              </a:r>
              <a:endParaRPr lang="es-VE" sz="1050" dirty="0"/>
            </a:p>
          </p:txBody>
        </p:sp>
        <p:sp>
          <p:nvSpPr>
            <p:cNvPr id="40" name="39 Rectángulo"/>
            <p:cNvSpPr/>
            <p:nvPr/>
          </p:nvSpPr>
          <p:spPr>
            <a:xfrm>
              <a:off x="5286380" y="3143248"/>
              <a:ext cx="857256" cy="50006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41" name="40 CuadroTexto"/>
            <p:cNvSpPr txBox="1"/>
            <p:nvPr/>
          </p:nvSpPr>
          <p:spPr>
            <a:xfrm>
              <a:off x="5286380" y="3214686"/>
              <a:ext cx="857256" cy="415498"/>
            </a:xfrm>
            <a:prstGeom prst="rect">
              <a:avLst/>
            </a:prstGeom>
            <a:noFill/>
          </p:spPr>
          <p:txBody>
            <a:bodyPr wrap="square" rtlCol="0">
              <a:spAutoFit/>
            </a:bodyPr>
            <a:lstStyle/>
            <a:p>
              <a:r>
                <a:rPr lang="es-VE" sz="1050" dirty="0" smtClean="0"/>
                <a:t>Planeación del SGC</a:t>
              </a:r>
              <a:endParaRPr lang="es-VE" sz="1050" dirty="0"/>
            </a:p>
          </p:txBody>
        </p:sp>
        <p:sp>
          <p:nvSpPr>
            <p:cNvPr id="42" name="41 Rectángulo"/>
            <p:cNvSpPr/>
            <p:nvPr/>
          </p:nvSpPr>
          <p:spPr>
            <a:xfrm>
              <a:off x="6500826" y="3286124"/>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43" name="42 CuadroTexto"/>
            <p:cNvSpPr txBox="1"/>
            <p:nvPr/>
          </p:nvSpPr>
          <p:spPr>
            <a:xfrm>
              <a:off x="6500826" y="3357562"/>
              <a:ext cx="1071570" cy="415498"/>
            </a:xfrm>
            <a:prstGeom prst="rect">
              <a:avLst/>
            </a:prstGeom>
            <a:noFill/>
          </p:spPr>
          <p:txBody>
            <a:bodyPr wrap="square" rtlCol="0">
              <a:spAutoFit/>
            </a:bodyPr>
            <a:lstStyle/>
            <a:p>
              <a:r>
                <a:rPr lang="es-VE" sz="1050" dirty="0" smtClean="0"/>
                <a:t>Representante de la Dirección</a:t>
              </a:r>
              <a:endParaRPr lang="es-VE" sz="1050" dirty="0"/>
            </a:p>
          </p:txBody>
        </p:sp>
        <p:sp>
          <p:nvSpPr>
            <p:cNvPr id="44" name="43 Rectángulo"/>
            <p:cNvSpPr/>
            <p:nvPr/>
          </p:nvSpPr>
          <p:spPr>
            <a:xfrm>
              <a:off x="6500826" y="4071942"/>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45" name="44 CuadroTexto"/>
            <p:cNvSpPr txBox="1"/>
            <p:nvPr/>
          </p:nvSpPr>
          <p:spPr>
            <a:xfrm>
              <a:off x="6500826" y="4143380"/>
              <a:ext cx="1071570" cy="415498"/>
            </a:xfrm>
            <a:prstGeom prst="rect">
              <a:avLst/>
            </a:prstGeom>
            <a:noFill/>
          </p:spPr>
          <p:txBody>
            <a:bodyPr wrap="square" rtlCol="0">
              <a:spAutoFit/>
            </a:bodyPr>
            <a:lstStyle/>
            <a:p>
              <a:r>
                <a:rPr lang="es-VE" sz="1050" dirty="0" smtClean="0"/>
                <a:t>Comunicación Interna</a:t>
              </a:r>
              <a:endParaRPr lang="es-VE" sz="1050" dirty="0"/>
            </a:p>
          </p:txBody>
        </p:sp>
        <p:sp>
          <p:nvSpPr>
            <p:cNvPr id="48" name="47 Rectángulo"/>
            <p:cNvSpPr/>
            <p:nvPr/>
          </p:nvSpPr>
          <p:spPr>
            <a:xfrm>
              <a:off x="7929586" y="2428868"/>
              <a:ext cx="857256" cy="50006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49" name="48 CuadroTexto"/>
            <p:cNvSpPr txBox="1"/>
            <p:nvPr/>
          </p:nvSpPr>
          <p:spPr>
            <a:xfrm>
              <a:off x="7929586" y="2571744"/>
              <a:ext cx="857256" cy="253916"/>
            </a:xfrm>
            <a:prstGeom prst="rect">
              <a:avLst/>
            </a:prstGeom>
            <a:noFill/>
          </p:spPr>
          <p:txBody>
            <a:bodyPr wrap="square" rtlCol="0">
              <a:spAutoFit/>
            </a:bodyPr>
            <a:lstStyle/>
            <a:p>
              <a:r>
                <a:rPr lang="es-VE" sz="1050" dirty="0" smtClean="0"/>
                <a:t>General</a:t>
              </a:r>
              <a:endParaRPr lang="es-VE" sz="1050" dirty="0"/>
            </a:p>
          </p:txBody>
        </p:sp>
        <p:sp>
          <p:nvSpPr>
            <p:cNvPr id="50" name="49 Rectángulo"/>
            <p:cNvSpPr/>
            <p:nvPr/>
          </p:nvSpPr>
          <p:spPr>
            <a:xfrm>
              <a:off x="7929586" y="3143248"/>
              <a:ext cx="857256" cy="50006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51" name="50 CuadroTexto"/>
            <p:cNvSpPr txBox="1"/>
            <p:nvPr/>
          </p:nvSpPr>
          <p:spPr>
            <a:xfrm>
              <a:off x="7929586" y="3286124"/>
              <a:ext cx="857256" cy="253916"/>
            </a:xfrm>
            <a:prstGeom prst="rect">
              <a:avLst/>
            </a:prstGeom>
            <a:noFill/>
          </p:spPr>
          <p:txBody>
            <a:bodyPr wrap="square" rtlCol="0">
              <a:spAutoFit/>
            </a:bodyPr>
            <a:lstStyle/>
            <a:p>
              <a:r>
                <a:rPr lang="es-VE" sz="1050" dirty="0" smtClean="0"/>
                <a:t>Entrada</a:t>
              </a:r>
              <a:endParaRPr lang="es-VE" sz="1050" dirty="0"/>
            </a:p>
          </p:txBody>
        </p:sp>
        <p:sp>
          <p:nvSpPr>
            <p:cNvPr id="52" name="51 Rectángulo"/>
            <p:cNvSpPr/>
            <p:nvPr/>
          </p:nvSpPr>
          <p:spPr>
            <a:xfrm>
              <a:off x="7929586" y="3857628"/>
              <a:ext cx="857256" cy="50006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53" name="52 CuadroTexto"/>
            <p:cNvSpPr txBox="1"/>
            <p:nvPr/>
          </p:nvSpPr>
          <p:spPr>
            <a:xfrm>
              <a:off x="7929586" y="3960902"/>
              <a:ext cx="857256" cy="253916"/>
            </a:xfrm>
            <a:prstGeom prst="rect">
              <a:avLst/>
            </a:prstGeom>
            <a:noFill/>
          </p:spPr>
          <p:txBody>
            <a:bodyPr wrap="square" rtlCol="0">
              <a:spAutoFit/>
            </a:bodyPr>
            <a:lstStyle/>
            <a:p>
              <a:r>
                <a:rPr lang="es-VE" sz="1050" dirty="0" smtClean="0"/>
                <a:t>Salida</a:t>
              </a:r>
              <a:endParaRPr lang="es-VE" sz="1050" dirty="0"/>
            </a:p>
          </p:txBody>
        </p:sp>
        <p:cxnSp>
          <p:nvCxnSpPr>
            <p:cNvPr id="46" name="45 Conector recto de flecha"/>
            <p:cNvCxnSpPr/>
            <p:nvPr/>
          </p:nvCxnSpPr>
          <p:spPr>
            <a:xfrm rot="5400000">
              <a:off x="1643836"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46 Conector recto de flecha"/>
            <p:cNvCxnSpPr/>
            <p:nvPr/>
          </p:nvCxnSpPr>
          <p:spPr>
            <a:xfrm rot="5400000">
              <a:off x="3000364"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4" name="53 Conector recto de flecha"/>
            <p:cNvCxnSpPr/>
            <p:nvPr/>
          </p:nvCxnSpPr>
          <p:spPr>
            <a:xfrm rot="5400000">
              <a:off x="6787372"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5" name="54 Conector recto de flecha"/>
            <p:cNvCxnSpPr/>
            <p:nvPr/>
          </p:nvCxnSpPr>
          <p:spPr>
            <a:xfrm rot="5400000">
              <a:off x="8215338"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8" name="57 Conector recto de flecha"/>
            <p:cNvCxnSpPr/>
            <p:nvPr/>
          </p:nvCxnSpPr>
          <p:spPr>
            <a:xfrm rot="5400000">
              <a:off x="5572926" y="2285198"/>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58 Conector recto de flecha"/>
            <p:cNvCxnSpPr/>
            <p:nvPr/>
          </p:nvCxnSpPr>
          <p:spPr>
            <a:xfrm rot="5400000">
              <a:off x="8216132" y="2285198"/>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0" name="59 Conector recto de flecha"/>
            <p:cNvCxnSpPr/>
            <p:nvPr/>
          </p:nvCxnSpPr>
          <p:spPr>
            <a:xfrm rot="5400000">
              <a:off x="6787372" y="2285198"/>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1" name="60 Conector recto de flecha"/>
            <p:cNvCxnSpPr/>
            <p:nvPr/>
          </p:nvCxnSpPr>
          <p:spPr>
            <a:xfrm rot="5400000">
              <a:off x="5608248" y="3035694"/>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3" name="62 Conector recto de flecha"/>
            <p:cNvCxnSpPr/>
            <p:nvPr/>
          </p:nvCxnSpPr>
          <p:spPr>
            <a:xfrm rot="5400000">
              <a:off x="6894132" y="3178570"/>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4" name="63 Conector recto de flecha"/>
            <p:cNvCxnSpPr/>
            <p:nvPr/>
          </p:nvCxnSpPr>
          <p:spPr>
            <a:xfrm rot="5400000">
              <a:off x="6894132" y="3964388"/>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5" name="64 Conector recto de flecha"/>
            <p:cNvCxnSpPr/>
            <p:nvPr/>
          </p:nvCxnSpPr>
          <p:spPr>
            <a:xfrm rot="5400000">
              <a:off x="8250660" y="3035694"/>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6" name="65 Conector recto de flecha"/>
            <p:cNvCxnSpPr/>
            <p:nvPr/>
          </p:nvCxnSpPr>
          <p:spPr>
            <a:xfrm rot="5400000">
              <a:off x="8250660" y="3750074"/>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grpSp>
        <p:nvGrpSpPr>
          <p:cNvPr id="40" name="39 Grupo"/>
          <p:cNvGrpSpPr/>
          <p:nvPr/>
        </p:nvGrpSpPr>
        <p:grpSpPr>
          <a:xfrm>
            <a:off x="1500166" y="1000108"/>
            <a:ext cx="7286676" cy="2786082"/>
            <a:chOff x="1500166" y="1000108"/>
            <a:chExt cx="7286676" cy="2786082"/>
          </a:xfrm>
        </p:grpSpPr>
        <p:sp>
          <p:nvSpPr>
            <p:cNvPr id="10" name="9 Rectángulo"/>
            <p:cNvSpPr/>
            <p:nvPr/>
          </p:nvSpPr>
          <p:spPr>
            <a:xfrm>
              <a:off x="1500166" y="1000108"/>
              <a:ext cx="7286676" cy="285752"/>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cxnSp>
          <p:nvCxnSpPr>
            <p:cNvPr id="11" name="10 Conector recto de flecha"/>
            <p:cNvCxnSpPr/>
            <p:nvPr/>
          </p:nvCxnSpPr>
          <p:spPr>
            <a:xfrm rot="5400000">
              <a:off x="4501356" y="1428736"/>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11 Conector recto de flecha"/>
            <p:cNvCxnSpPr/>
            <p:nvPr/>
          </p:nvCxnSpPr>
          <p:spPr>
            <a:xfrm rot="5400000">
              <a:off x="6001554" y="142794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12 Rectángulo"/>
            <p:cNvSpPr/>
            <p:nvPr/>
          </p:nvSpPr>
          <p:spPr>
            <a:xfrm>
              <a:off x="4000496" y="1571612"/>
              <a:ext cx="1285884"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4" name="13 Rectángulo"/>
            <p:cNvSpPr/>
            <p:nvPr/>
          </p:nvSpPr>
          <p:spPr>
            <a:xfrm>
              <a:off x="5500694" y="1571612"/>
              <a:ext cx="1285884"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7" name="16 CuadroTexto"/>
            <p:cNvSpPr txBox="1"/>
            <p:nvPr/>
          </p:nvSpPr>
          <p:spPr>
            <a:xfrm>
              <a:off x="4071934" y="1643050"/>
              <a:ext cx="1143008" cy="415498"/>
            </a:xfrm>
            <a:prstGeom prst="rect">
              <a:avLst/>
            </a:prstGeom>
            <a:noFill/>
          </p:spPr>
          <p:txBody>
            <a:bodyPr wrap="square" rtlCol="0">
              <a:spAutoFit/>
            </a:bodyPr>
            <a:lstStyle/>
            <a:p>
              <a:r>
                <a:rPr lang="es-VE" sz="1050" dirty="0" smtClean="0"/>
                <a:t>6.2 Recursos Humanos</a:t>
              </a:r>
              <a:endParaRPr lang="es-VE" sz="1050" dirty="0"/>
            </a:p>
          </p:txBody>
        </p:sp>
        <p:sp>
          <p:nvSpPr>
            <p:cNvPr id="18" name="17 CuadroTexto"/>
            <p:cNvSpPr txBox="1"/>
            <p:nvPr/>
          </p:nvSpPr>
          <p:spPr>
            <a:xfrm>
              <a:off x="5500694" y="1714488"/>
              <a:ext cx="1428760" cy="253916"/>
            </a:xfrm>
            <a:prstGeom prst="rect">
              <a:avLst/>
            </a:prstGeom>
            <a:noFill/>
          </p:spPr>
          <p:txBody>
            <a:bodyPr wrap="square" rtlCol="0">
              <a:spAutoFit/>
            </a:bodyPr>
            <a:lstStyle/>
            <a:p>
              <a:r>
                <a:rPr lang="es-VE" sz="1050" dirty="0" smtClean="0"/>
                <a:t>6.3 Infraestructura</a:t>
              </a:r>
              <a:endParaRPr lang="es-VE" sz="1050" dirty="0"/>
            </a:p>
          </p:txBody>
        </p:sp>
        <p:sp>
          <p:nvSpPr>
            <p:cNvPr id="20" name="19 CuadroTexto"/>
            <p:cNvSpPr txBox="1"/>
            <p:nvPr/>
          </p:nvSpPr>
          <p:spPr>
            <a:xfrm>
              <a:off x="3071802" y="1000108"/>
              <a:ext cx="5286412" cy="369332"/>
            </a:xfrm>
            <a:prstGeom prst="rect">
              <a:avLst/>
            </a:prstGeom>
            <a:noFill/>
          </p:spPr>
          <p:txBody>
            <a:bodyPr wrap="square" rtlCol="0">
              <a:spAutoFit/>
            </a:bodyPr>
            <a:lstStyle/>
            <a:p>
              <a:r>
                <a:rPr lang="es-VE" dirty="0" smtClean="0">
                  <a:solidFill>
                    <a:schemeClr val="bg1"/>
                  </a:solidFill>
                </a:rPr>
                <a:t>6 Gestión de los Recursos</a:t>
              </a:r>
              <a:endParaRPr lang="es-VE" dirty="0">
                <a:solidFill>
                  <a:schemeClr val="bg1"/>
                </a:solidFill>
              </a:endParaRPr>
            </a:p>
          </p:txBody>
        </p:sp>
        <p:sp>
          <p:nvSpPr>
            <p:cNvPr id="21" name="20 Rectángulo"/>
            <p:cNvSpPr/>
            <p:nvPr/>
          </p:nvSpPr>
          <p:spPr>
            <a:xfrm>
              <a:off x="2500298" y="1571612"/>
              <a:ext cx="1285884"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2" name="21 CuadroTexto"/>
            <p:cNvSpPr txBox="1"/>
            <p:nvPr/>
          </p:nvSpPr>
          <p:spPr>
            <a:xfrm>
              <a:off x="2571736" y="1643050"/>
              <a:ext cx="1143008" cy="415498"/>
            </a:xfrm>
            <a:prstGeom prst="rect">
              <a:avLst/>
            </a:prstGeom>
            <a:noFill/>
          </p:spPr>
          <p:txBody>
            <a:bodyPr wrap="square" rtlCol="0">
              <a:spAutoFit/>
            </a:bodyPr>
            <a:lstStyle/>
            <a:p>
              <a:r>
                <a:rPr lang="es-VE" sz="1050" dirty="0" smtClean="0"/>
                <a:t>6.1 Provisión de los Recursos</a:t>
              </a:r>
              <a:endParaRPr lang="es-VE" sz="1050" dirty="0"/>
            </a:p>
          </p:txBody>
        </p:sp>
        <p:sp>
          <p:nvSpPr>
            <p:cNvPr id="27" name="26 Rectángulo"/>
            <p:cNvSpPr/>
            <p:nvPr/>
          </p:nvSpPr>
          <p:spPr>
            <a:xfrm>
              <a:off x="6929454" y="1571612"/>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8" name="27 CuadroTexto"/>
            <p:cNvSpPr txBox="1"/>
            <p:nvPr/>
          </p:nvSpPr>
          <p:spPr>
            <a:xfrm>
              <a:off x="6929454" y="1643050"/>
              <a:ext cx="1143008" cy="415498"/>
            </a:xfrm>
            <a:prstGeom prst="rect">
              <a:avLst/>
            </a:prstGeom>
            <a:noFill/>
          </p:spPr>
          <p:txBody>
            <a:bodyPr wrap="square" rtlCol="0">
              <a:spAutoFit/>
            </a:bodyPr>
            <a:lstStyle/>
            <a:p>
              <a:r>
                <a:rPr lang="es-VE" sz="1050" dirty="0" smtClean="0"/>
                <a:t>6.4 Ambiente de Trabajo</a:t>
              </a:r>
              <a:endParaRPr lang="es-VE" sz="1050" dirty="0"/>
            </a:p>
          </p:txBody>
        </p:sp>
        <p:sp>
          <p:nvSpPr>
            <p:cNvPr id="29" name="28 Rectángulo"/>
            <p:cNvSpPr/>
            <p:nvPr/>
          </p:nvSpPr>
          <p:spPr>
            <a:xfrm>
              <a:off x="4071934" y="2428868"/>
              <a:ext cx="1000132" cy="35719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31" name="30 CuadroTexto"/>
            <p:cNvSpPr txBox="1"/>
            <p:nvPr/>
          </p:nvSpPr>
          <p:spPr>
            <a:xfrm>
              <a:off x="4143372" y="2571744"/>
              <a:ext cx="1071570" cy="253916"/>
            </a:xfrm>
            <a:prstGeom prst="rect">
              <a:avLst/>
            </a:prstGeom>
            <a:noFill/>
          </p:spPr>
          <p:txBody>
            <a:bodyPr wrap="square" rtlCol="0">
              <a:spAutoFit/>
            </a:bodyPr>
            <a:lstStyle/>
            <a:p>
              <a:r>
                <a:rPr lang="es-VE" sz="1050" dirty="0" smtClean="0"/>
                <a:t>Generalidades</a:t>
              </a:r>
              <a:endParaRPr lang="es-VE" sz="1050" dirty="0"/>
            </a:p>
          </p:txBody>
        </p:sp>
        <p:sp>
          <p:nvSpPr>
            <p:cNvPr id="32" name="31 Rectángulo"/>
            <p:cNvSpPr/>
            <p:nvPr/>
          </p:nvSpPr>
          <p:spPr>
            <a:xfrm>
              <a:off x="4071934" y="3071810"/>
              <a:ext cx="1071570" cy="71438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33" name="32 CuadroTexto"/>
            <p:cNvSpPr txBox="1"/>
            <p:nvPr/>
          </p:nvSpPr>
          <p:spPr>
            <a:xfrm>
              <a:off x="4143372" y="3137671"/>
              <a:ext cx="1071570" cy="577081"/>
            </a:xfrm>
            <a:prstGeom prst="rect">
              <a:avLst/>
            </a:prstGeom>
            <a:noFill/>
          </p:spPr>
          <p:txBody>
            <a:bodyPr wrap="square" rtlCol="0">
              <a:spAutoFit/>
            </a:bodyPr>
            <a:lstStyle/>
            <a:p>
              <a:r>
                <a:rPr lang="es-VE" sz="1050" dirty="0" smtClean="0"/>
                <a:t>Competencia, Conciencia y Capacitación</a:t>
              </a:r>
              <a:endParaRPr lang="es-VE" sz="1050" dirty="0"/>
            </a:p>
          </p:txBody>
        </p:sp>
        <p:cxnSp>
          <p:nvCxnSpPr>
            <p:cNvPr id="34" name="33 Conector recto de flecha"/>
            <p:cNvCxnSpPr/>
            <p:nvPr/>
          </p:nvCxnSpPr>
          <p:spPr>
            <a:xfrm rot="5400000">
              <a:off x="7287438" y="142794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34 Conector recto de flecha"/>
            <p:cNvCxnSpPr/>
            <p:nvPr/>
          </p:nvCxnSpPr>
          <p:spPr>
            <a:xfrm rot="5400000">
              <a:off x="3001158" y="142794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35 Conector recto de flecha"/>
            <p:cNvCxnSpPr/>
            <p:nvPr/>
          </p:nvCxnSpPr>
          <p:spPr>
            <a:xfrm rot="5400000">
              <a:off x="4429918" y="2285198"/>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36 Conector recto de flecha"/>
            <p:cNvCxnSpPr/>
            <p:nvPr/>
          </p:nvCxnSpPr>
          <p:spPr>
            <a:xfrm rot="5400000">
              <a:off x="4429918" y="2928140"/>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grpSp>
        <p:nvGrpSpPr>
          <p:cNvPr id="106" name="105 Grupo"/>
          <p:cNvGrpSpPr/>
          <p:nvPr/>
        </p:nvGrpSpPr>
        <p:grpSpPr>
          <a:xfrm>
            <a:off x="1214414" y="857232"/>
            <a:ext cx="7715304" cy="5214974"/>
            <a:chOff x="1285852" y="1000108"/>
            <a:chExt cx="7715304" cy="5214974"/>
          </a:xfrm>
        </p:grpSpPr>
        <p:sp>
          <p:nvSpPr>
            <p:cNvPr id="10" name="9 Rectángulo"/>
            <p:cNvSpPr/>
            <p:nvPr/>
          </p:nvSpPr>
          <p:spPr>
            <a:xfrm>
              <a:off x="1500166" y="1000108"/>
              <a:ext cx="7286676" cy="285752"/>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cxnSp>
          <p:nvCxnSpPr>
            <p:cNvPr id="11" name="10 Conector recto de flecha"/>
            <p:cNvCxnSpPr/>
            <p:nvPr/>
          </p:nvCxnSpPr>
          <p:spPr>
            <a:xfrm rot="5400000">
              <a:off x="4358480"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11 Conector recto de flecha"/>
            <p:cNvCxnSpPr/>
            <p:nvPr/>
          </p:nvCxnSpPr>
          <p:spPr>
            <a:xfrm rot="5400000">
              <a:off x="5572926" y="142794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12 Rectángulo"/>
            <p:cNvSpPr/>
            <p:nvPr/>
          </p:nvSpPr>
          <p:spPr>
            <a:xfrm>
              <a:off x="5214942" y="1571612"/>
              <a:ext cx="1000132"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4" name="13 Rectángulo"/>
            <p:cNvSpPr/>
            <p:nvPr/>
          </p:nvSpPr>
          <p:spPr>
            <a:xfrm>
              <a:off x="6357950" y="1571612"/>
              <a:ext cx="1285884"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5" name="14 Rectángulo"/>
            <p:cNvSpPr/>
            <p:nvPr/>
          </p:nvSpPr>
          <p:spPr>
            <a:xfrm>
              <a:off x="6429388" y="2357430"/>
              <a:ext cx="1071570" cy="35719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7" name="16 CuadroTexto"/>
            <p:cNvSpPr txBox="1"/>
            <p:nvPr/>
          </p:nvSpPr>
          <p:spPr>
            <a:xfrm>
              <a:off x="5214942" y="1643050"/>
              <a:ext cx="1143008" cy="253916"/>
            </a:xfrm>
            <a:prstGeom prst="rect">
              <a:avLst/>
            </a:prstGeom>
            <a:noFill/>
          </p:spPr>
          <p:txBody>
            <a:bodyPr wrap="square" rtlCol="0">
              <a:spAutoFit/>
            </a:bodyPr>
            <a:lstStyle/>
            <a:p>
              <a:r>
                <a:rPr lang="es-VE" sz="1050" dirty="0" smtClean="0"/>
                <a:t>7.4 Compras</a:t>
              </a:r>
              <a:endParaRPr lang="es-VE" sz="1050" dirty="0"/>
            </a:p>
          </p:txBody>
        </p:sp>
        <p:sp>
          <p:nvSpPr>
            <p:cNvPr id="18" name="17 CuadroTexto"/>
            <p:cNvSpPr txBox="1"/>
            <p:nvPr/>
          </p:nvSpPr>
          <p:spPr>
            <a:xfrm>
              <a:off x="6357950" y="1643050"/>
              <a:ext cx="1428760" cy="577081"/>
            </a:xfrm>
            <a:prstGeom prst="rect">
              <a:avLst/>
            </a:prstGeom>
            <a:noFill/>
          </p:spPr>
          <p:txBody>
            <a:bodyPr wrap="square" rtlCol="0">
              <a:spAutoFit/>
            </a:bodyPr>
            <a:lstStyle/>
            <a:p>
              <a:r>
                <a:rPr lang="es-VE" sz="1050" dirty="0" smtClean="0"/>
                <a:t>7.5 Producción y prestación del servicio</a:t>
              </a:r>
              <a:endParaRPr lang="es-VE" sz="1050" dirty="0"/>
            </a:p>
          </p:txBody>
        </p:sp>
        <p:sp>
          <p:nvSpPr>
            <p:cNvPr id="19" name="18 CuadroTexto"/>
            <p:cNvSpPr txBox="1"/>
            <p:nvPr/>
          </p:nvSpPr>
          <p:spPr>
            <a:xfrm>
              <a:off x="6500826" y="2428868"/>
              <a:ext cx="1071570" cy="253916"/>
            </a:xfrm>
            <a:prstGeom prst="rect">
              <a:avLst/>
            </a:prstGeom>
            <a:noFill/>
          </p:spPr>
          <p:txBody>
            <a:bodyPr wrap="square" rtlCol="0">
              <a:spAutoFit/>
            </a:bodyPr>
            <a:lstStyle/>
            <a:p>
              <a:r>
                <a:rPr lang="es-VE" sz="1050" dirty="0" smtClean="0"/>
                <a:t>Control</a:t>
              </a:r>
              <a:endParaRPr lang="es-VE" sz="1050" dirty="0"/>
            </a:p>
          </p:txBody>
        </p:sp>
        <p:sp>
          <p:nvSpPr>
            <p:cNvPr id="20" name="19 CuadroTexto"/>
            <p:cNvSpPr txBox="1"/>
            <p:nvPr/>
          </p:nvSpPr>
          <p:spPr>
            <a:xfrm>
              <a:off x="3000364" y="1000108"/>
              <a:ext cx="5286412" cy="369332"/>
            </a:xfrm>
            <a:prstGeom prst="rect">
              <a:avLst/>
            </a:prstGeom>
            <a:noFill/>
          </p:spPr>
          <p:txBody>
            <a:bodyPr wrap="square" rtlCol="0">
              <a:spAutoFit/>
            </a:bodyPr>
            <a:lstStyle/>
            <a:p>
              <a:r>
                <a:rPr lang="es-VE" dirty="0" smtClean="0">
                  <a:solidFill>
                    <a:schemeClr val="bg1"/>
                  </a:solidFill>
                </a:rPr>
                <a:t>7 Realización del Producto</a:t>
              </a:r>
              <a:endParaRPr lang="es-VE" dirty="0">
                <a:solidFill>
                  <a:schemeClr val="bg1"/>
                </a:solidFill>
              </a:endParaRPr>
            </a:p>
          </p:txBody>
        </p:sp>
        <p:sp>
          <p:nvSpPr>
            <p:cNvPr id="21" name="20 Rectángulo"/>
            <p:cNvSpPr/>
            <p:nvPr/>
          </p:nvSpPr>
          <p:spPr>
            <a:xfrm>
              <a:off x="4000496" y="1571612"/>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2" name="21 CuadroTexto"/>
            <p:cNvSpPr txBox="1"/>
            <p:nvPr/>
          </p:nvSpPr>
          <p:spPr>
            <a:xfrm>
              <a:off x="4071934" y="1643050"/>
              <a:ext cx="1143008" cy="415498"/>
            </a:xfrm>
            <a:prstGeom prst="rect">
              <a:avLst/>
            </a:prstGeom>
            <a:noFill/>
          </p:spPr>
          <p:txBody>
            <a:bodyPr wrap="square" rtlCol="0">
              <a:spAutoFit/>
            </a:bodyPr>
            <a:lstStyle/>
            <a:p>
              <a:r>
                <a:rPr lang="es-VE" sz="1050" dirty="0" smtClean="0"/>
                <a:t>7.3 Diseño y Desarrollo</a:t>
              </a:r>
              <a:endParaRPr lang="es-VE" sz="1050" dirty="0"/>
            </a:p>
          </p:txBody>
        </p:sp>
        <p:sp>
          <p:nvSpPr>
            <p:cNvPr id="23" name="22 Rectángulo"/>
            <p:cNvSpPr/>
            <p:nvPr/>
          </p:nvSpPr>
          <p:spPr>
            <a:xfrm>
              <a:off x="1285852" y="1571612"/>
              <a:ext cx="1214446"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4" name="23 CuadroTexto"/>
            <p:cNvSpPr txBox="1"/>
            <p:nvPr/>
          </p:nvSpPr>
          <p:spPr>
            <a:xfrm>
              <a:off x="1285852" y="1571612"/>
              <a:ext cx="1285884" cy="577081"/>
            </a:xfrm>
            <a:prstGeom prst="rect">
              <a:avLst/>
            </a:prstGeom>
            <a:noFill/>
          </p:spPr>
          <p:txBody>
            <a:bodyPr wrap="square" rtlCol="0">
              <a:spAutoFit/>
            </a:bodyPr>
            <a:lstStyle/>
            <a:p>
              <a:r>
                <a:rPr lang="es-VE" sz="1050" dirty="0" smtClean="0"/>
                <a:t>7.1 Planeación de realización del producto</a:t>
              </a:r>
              <a:endParaRPr lang="es-VE" sz="1050" dirty="0"/>
            </a:p>
          </p:txBody>
        </p:sp>
        <p:sp>
          <p:nvSpPr>
            <p:cNvPr id="25" name="24 Rectángulo"/>
            <p:cNvSpPr/>
            <p:nvPr/>
          </p:nvSpPr>
          <p:spPr>
            <a:xfrm>
              <a:off x="2643174" y="1571612"/>
              <a:ext cx="1214446"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6" name="25 CuadroTexto"/>
            <p:cNvSpPr txBox="1"/>
            <p:nvPr/>
          </p:nvSpPr>
          <p:spPr>
            <a:xfrm>
              <a:off x="2714612" y="1571612"/>
              <a:ext cx="1143008" cy="577081"/>
            </a:xfrm>
            <a:prstGeom prst="rect">
              <a:avLst/>
            </a:prstGeom>
            <a:noFill/>
          </p:spPr>
          <p:txBody>
            <a:bodyPr wrap="square" rtlCol="0">
              <a:spAutoFit/>
            </a:bodyPr>
            <a:lstStyle/>
            <a:p>
              <a:r>
                <a:rPr lang="es-VE" sz="1050" dirty="0" smtClean="0"/>
                <a:t>7.2 Procesos relacionados con el Cliente</a:t>
              </a:r>
              <a:endParaRPr lang="es-VE" sz="1050" dirty="0"/>
            </a:p>
          </p:txBody>
        </p:sp>
        <p:sp>
          <p:nvSpPr>
            <p:cNvPr id="27" name="26 Rectángulo"/>
            <p:cNvSpPr/>
            <p:nvPr/>
          </p:nvSpPr>
          <p:spPr>
            <a:xfrm>
              <a:off x="7858148" y="1571612"/>
              <a:ext cx="1071570" cy="785818"/>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8" name="27 CuadroTexto"/>
            <p:cNvSpPr txBox="1"/>
            <p:nvPr/>
          </p:nvSpPr>
          <p:spPr>
            <a:xfrm>
              <a:off x="7858148" y="1571612"/>
              <a:ext cx="1143008" cy="738664"/>
            </a:xfrm>
            <a:prstGeom prst="rect">
              <a:avLst/>
            </a:prstGeom>
            <a:noFill/>
          </p:spPr>
          <p:txBody>
            <a:bodyPr wrap="square" rtlCol="0">
              <a:spAutoFit/>
            </a:bodyPr>
            <a:lstStyle/>
            <a:p>
              <a:r>
                <a:rPr lang="es-VE" sz="1050" dirty="0" smtClean="0"/>
                <a:t>7.6 Control de dispositivos de medición y monitoreo</a:t>
              </a:r>
              <a:endParaRPr lang="es-VE" sz="1050" dirty="0"/>
            </a:p>
          </p:txBody>
        </p:sp>
        <p:sp>
          <p:nvSpPr>
            <p:cNvPr id="29" name="28 Rectángulo"/>
            <p:cNvSpPr/>
            <p:nvPr/>
          </p:nvSpPr>
          <p:spPr>
            <a:xfrm>
              <a:off x="5286380" y="2357430"/>
              <a:ext cx="857256" cy="50006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31" name="30 CuadroTexto"/>
            <p:cNvSpPr txBox="1"/>
            <p:nvPr/>
          </p:nvSpPr>
          <p:spPr>
            <a:xfrm>
              <a:off x="5286380" y="2494729"/>
              <a:ext cx="1000132" cy="415498"/>
            </a:xfrm>
            <a:prstGeom prst="rect">
              <a:avLst/>
            </a:prstGeom>
            <a:noFill/>
          </p:spPr>
          <p:txBody>
            <a:bodyPr wrap="square" rtlCol="0">
              <a:spAutoFit/>
            </a:bodyPr>
            <a:lstStyle/>
            <a:p>
              <a:r>
                <a:rPr lang="es-VE" sz="1050" dirty="0" smtClean="0"/>
                <a:t>Proceso de Compras</a:t>
              </a:r>
              <a:endParaRPr lang="es-VE" sz="1050" dirty="0"/>
            </a:p>
          </p:txBody>
        </p:sp>
        <p:sp>
          <p:nvSpPr>
            <p:cNvPr id="32" name="31 Rectángulo"/>
            <p:cNvSpPr/>
            <p:nvPr/>
          </p:nvSpPr>
          <p:spPr>
            <a:xfrm>
              <a:off x="5286380" y="3071810"/>
              <a:ext cx="857256" cy="50006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33" name="32 CuadroTexto"/>
            <p:cNvSpPr txBox="1"/>
            <p:nvPr/>
          </p:nvSpPr>
          <p:spPr>
            <a:xfrm>
              <a:off x="5286380" y="3071811"/>
              <a:ext cx="928694" cy="577081"/>
            </a:xfrm>
            <a:prstGeom prst="rect">
              <a:avLst/>
            </a:prstGeom>
            <a:noFill/>
          </p:spPr>
          <p:txBody>
            <a:bodyPr wrap="square" rtlCol="0">
              <a:spAutoFit/>
            </a:bodyPr>
            <a:lstStyle/>
            <a:p>
              <a:r>
                <a:rPr lang="es-VE" sz="1050" dirty="0" smtClean="0"/>
                <a:t>Información de las Compras</a:t>
              </a:r>
              <a:endParaRPr lang="es-VE" sz="1050" dirty="0"/>
            </a:p>
          </p:txBody>
        </p:sp>
        <p:sp>
          <p:nvSpPr>
            <p:cNvPr id="34" name="33 Rectángulo"/>
            <p:cNvSpPr/>
            <p:nvPr/>
          </p:nvSpPr>
          <p:spPr>
            <a:xfrm>
              <a:off x="6429388" y="2928934"/>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35" name="34 CuadroTexto"/>
            <p:cNvSpPr txBox="1"/>
            <p:nvPr/>
          </p:nvSpPr>
          <p:spPr>
            <a:xfrm>
              <a:off x="6500826" y="3000372"/>
              <a:ext cx="1071570" cy="415498"/>
            </a:xfrm>
            <a:prstGeom prst="rect">
              <a:avLst/>
            </a:prstGeom>
            <a:noFill/>
          </p:spPr>
          <p:txBody>
            <a:bodyPr wrap="square" rtlCol="0">
              <a:spAutoFit/>
            </a:bodyPr>
            <a:lstStyle/>
            <a:p>
              <a:r>
                <a:rPr lang="es-VE" sz="1050" dirty="0" smtClean="0"/>
                <a:t>Validación de procesos</a:t>
              </a:r>
              <a:endParaRPr lang="es-VE" sz="1050" dirty="0"/>
            </a:p>
          </p:txBody>
        </p:sp>
        <p:sp>
          <p:nvSpPr>
            <p:cNvPr id="36" name="35 Rectángulo"/>
            <p:cNvSpPr/>
            <p:nvPr/>
          </p:nvSpPr>
          <p:spPr>
            <a:xfrm>
              <a:off x="6429388" y="3714752"/>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37" name="36 CuadroTexto"/>
            <p:cNvSpPr txBox="1"/>
            <p:nvPr/>
          </p:nvSpPr>
          <p:spPr>
            <a:xfrm>
              <a:off x="6429388" y="3786190"/>
              <a:ext cx="1071570" cy="415498"/>
            </a:xfrm>
            <a:prstGeom prst="rect">
              <a:avLst/>
            </a:prstGeom>
            <a:noFill/>
          </p:spPr>
          <p:txBody>
            <a:bodyPr wrap="square" rtlCol="0">
              <a:spAutoFit/>
            </a:bodyPr>
            <a:lstStyle/>
            <a:p>
              <a:r>
                <a:rPr lang="es-VE" sz="1050" dirty="0" smtClean="0"/>
                <a:t>Identificación y trazabilidad</a:t>
              </a:r>
              <a:endParaRPr lang="es-VE" sz="1050" dirty="0"/>
            </a:p>
          </p:txBody>
        </p:sp>
        <p:sp>
          <p:nvSpPr>
            <p:cNvPr id="52" name="51 Rectángulo"/>
            <p:cNvSpPr/>
            <p:nvPr/>
          </p:nvSpPr>
          <p:spPr>
            <a:xfrm>
              <a:off x="2714612" y="2357430"/>
              <a:ext cx="1071570" cy="71438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53" name="52 CuadroTexto"/>
            <p:cNvSpPr txBox="1"/>
            <p:nvPr/>
          </p:nvSpPr>
          <p:spPr>
            <a:xfrm>
              <a:off x="2714612" y="2357430"/>
              <a:ext cx="1071570" cy="738664"/>
            </a:xfrm>
            <a:prstGeom prst="rect">
              <a:avLst/>
            </a:prstGeom>
            <a:noFill/>
          </p:spPr>
          <p:txBody>
            <a:bodyPr wrap="square" rtlCol="0">
              <a:spAutoFit/>
            </a:bodyPr>
            <a:lstStyle/>
            <a:p>
              <a:r>
                <a:rPr lang="es-VE" sz="1050" dirty="0" smtClean="0"/>
                <a:t>Determinación de los requisitos del producto</a:t>
              </a:r>
              <a:endParaRPr lang="es-VE" sz="1050" dirty="0"/>
            </a:p>
          </p:txBody>
        </p:sp>
        <p:sp>
          <p:nvSpPr>
            <p:cNvPr id="54" name="53 Rectángulo"/>
            <p:cNvSpPr/>
            <p:nvPr/>
          </p:nvSpPr>
          <p:spPr>
            <a:xfrm>
              <a:off x="2714612" y="3286124"/>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55" name="54 CuadroTexto"/>
            <p:cNvSpPr txBox="1"/>
            <p:nvPr/>
          </p:nvSpPr>
          <p:spPr>
            <a:xfrm>
              <a:off x="2714612" y="3286124"/>
              <a:ext cx="1071570" cy="577081"/>
            </a:xfrm>
            <a:prstGeom prst="rect">
              <a:avLst/>
            </a:prstGeom>
            <a:noFill/>
          </p:spPr>
          <p:txBody>
            <a:bodyPr wrap="square" rtlCol="0">
              <a:spAutoFit/>
            </a:bodyPr>
            <a:lstStyle/>
            <a:p>
              <a:r>
                <a:rPr lang="es-VE" sz="1050" dirty="0" smtClean="0"/>
                <a:t>Revisión de los requisitos del producto</a:t>
              </a:r>
              <a:endParaRPr lang="es-VE" sz="1050" dirty="0"/>
            </a:p>
          </p:txBody>
        </p:sp>
        <p:sp>
          <p:nvSpPr>
            <p:cNvPr id="56" name="55 Rectángulo"/>
            <p:cNvSpPr/>
            <p:nvPr/>
          </p:nvSpPr>
          <p:spPr>
            <a:xfrm>
              <a:off x="2714612" y="4071942"/>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57" name="56 CuadroTexto"/>
            <p:cNvSpPr txBox="1"/>
            <p:nvPr/>
          </p:nvSpPr>
          <p:spPr>
            <a:xfrm>
              <a:off x="2714612" y="4143380"/>
              <a:ext cx="1214446" cy="415498"/>
            </a:xfrm>
            <a:prstGeom prst="rect">
              <a:avLst/>
            </a:prstGeom>
            <a:noFill/>
          </p:spPr>
          <p:txBody>
            <a:bodyPr wrap="square" rtlCol="0">
              <a:spAutoFit/>
            </a:bodyPr>
            <a:lstStyle/>
            <a:p>
              <a:r>
                <a:rPr lang="es-VE" sz="1050" dirty="0" smtClean="0"/>
                <a:t>Comunicación con los clientes</a:t>
              </a:r>
              <a:endParaRPr lang="es-VE" sz="1050" dirty="0"/>
            </a:p>
          </p:txBody>
        </p:sp>
        <p:sp>
          <p:nvSpPr>
            <p:cNvPr id="76" name="75 Rectángulo"/>
            <p:cNvSpPr/>
            <p:nvPr/>
          </p:nvSpPr>
          <p:spPr>
            <a:xfrm>
              <a:off x="4143372" y="2357430"/>
              <a:ext cx="857256" cy="35719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77" name="76 CuadroTexto"/>
            <p:cNvSpPr txBox="1"/>
            <p:nvPr/>
          </p:nvSpPr>
          <p:spPr>
            <a:xfrm>
              <a:off x="4143372" y="2428868"/>
              <a:ext cx="857256" cy="253916"/>
            </a:xfrm>
            <a:prstGeom prst="rect">
              <a:avLst/>
            </a:prstGeom>
            <a:noFill/>
          </p:spPr>
          <p:txBody>
            <a:bodyPr wrap="square" rtlCol="0">
              <a:spAutoFit/>
            </a:bodyPr>
            <a:lstStyle/>
            <a:p>
              <a:r>
                <a:rPr lang="es-VE" sz="1050" dirty="0" smtClean="0"/>
                <a:t>Planeación</a:t>
              </a:r>
              <a:endParaRPr lang="es-VE" sz="1050" dirty="0"/>
            </a:p>
          </p:txBody>
        </p:sp>
        <p:sp>
          <p:nvSpPr>
            <p:cNvPr id="78" name="77 Rectángulo"/>
            <p:cNvSpPr/>
            <p:nvPr/>
          </p:nvSpPr>
          <p:spPr>
            <a:xfrm>
              <a:off x="4143372" y="2928934"/>
              <a:ext cx="857256" cy="35719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79" name="78 CuadroTexto"/>
            <p:cNvSpPr txBox="1"/>
            <p:nvPr/>
          </p:nvSpPr>
          <p:spPr>
            <a:xfrm>
              <a:off x="4143372" y="3000372"/>
              <a:ext cx="857256" cy="253916"/>
            </a:xfrm>
            <a:prstGeom prst="rect">
              <a:avLst/>
            </a:prstGeom>
            <a:noFill/>
          </p:spPr>
          <p:txBody>
            <a:bodyPr wrap="square" rtlCol="0">
              <a:spAutoFit/>
            </a:bodyPr>
            <a:lstStyle/>
            <a:p>
              <a:r>
                <a:rPr lang="es-VE" sz="1050" dirty="0" smtClean="0"/>
                <a:t>Entradas</a:t>
              </a:r>
              <a:endParaRPr lang="es-VE" sz="1050" dirty="0"/>
            </a:p>
          </p:txBody>
        </p:sp>
        <p:sp>
          <p:nvSpPr>
            <p:cNvPr id="80" name="79 Rectángulo"/>
            <p:cNvSpPr/>
            <p:nvPr/>
          </p:nvSpPr>
          <p:spPr>
            <a:xfrm>
              <a:off x="4143372" y="3500438"/>
              <a:ext cx="857256" cy="36518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81" name="80 CuadroTexto"/>
            <p:cNvSpPr txBox="1"/>
            <p:nvPr/>
          </p:nvSpPr>
          <p:spPr>
            <a:xfrm>
              <a:off x="4143372" y="3571876"/>
              <a:ext cx="857256" cy="253916"/>
            </a:xfrm>
            <a:prstGeom prst="rect">
              <a:avLst/>
            </a:prstGeom>
            <a:noFill/>
          </p:spPr>
          <p:txBody>
            <a:bodyPr wrap="square" rtlCol="0">
              <a:spAutoFit/>
            </a:bodyPr>
            <a:lstStyle/>
            <a:p>
              <a:r>
                <a:rPr lang="es-VE" sz="1050" dirty="0" smtClean="0"/>
                <a:t>Salidas</a:t>
              </a:r>
              <a:endParaRPr lang="es-VE" sz="1050" dirty="0"/>
            </a:p>
          </p:txBody>
        </p:sp>
        <p:sp>
          <p:nvSpPr>
            <p:cNvPr id="82" name="81 Rectángulo"/>
            <p:cNvSpPr/>
            <p:nvPr/>
          </p:nvSpPr>
          <p:spPr>
            <a:xfrm>
              <a:off x="4143372" y="4071942"/>
              <a:ext cx="857256" cy="35719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83" name="82 CuadroTexto"/>
            <p:cNvSpPr txBox="1"/>
            <p:nvPr/>
          </p:nvSpPr>
          <p:spPr>
            <a:xfrm>
              <a:off x="4143372" y="4103778"/>
              <a:ext cx="857256" cy="253916"/>
            </a:xfrm>
            <a:prstGeom prst="rect">
              <a:avLst/>
            </a:prstGeom>
            <a:noFill/>
          </p:spPr>
          <p:txBody>
            <a:bodyPr wrap="square" rtlCol="0">
              <a:spAutoFit/>
            </a:bodyPr>
            <a:lstStyle/>
            <a:p>
              <a:r>
                <a:rPr lang="es-VE" sz="1050" dirty="0" smtClean="0"/>
                <a:t>Revisión</a:t>
              </a:r>
              <a:endParaRPr lang="es-VE" sz="1050" dirty="0"/>
            </a:p>
          </p:txBody>
        </p:sp>
        <p:sp>
          <p:nvSpPr>
            <p:cNvPr id="84" name="83 Rectángulo"/>
            <p:cNvSpPr/>
            <p:nvPr/>
          </p:nvSpPr>
          <p:spPr>
            <a:xfrm>
              <a:off x="4143372" y="4643446"/>
              <a:ext cx="857256" cy="35719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85" name="84 CuadroTexto"/>
            <p:cNvSpPr txBox="1"/>
            <p:nvPr/>
          </p:nvSpPr>
          <p:spPr>
            <a:xfrm>
              <a:off x="4143372" y="4675282"/>
              <a:ext cx="1071570" cy="253916"/>
            </a:xfrm>
            <a:prstGeom prst="rect">
              <a:avLst/>
            </a:prstGeom>
            <a:noFill/>
          </p:spPr>
          <p:txBody>
            <a:bodyPr wrap="square" rtlCol="0">
              <a:spAutoFit/>
            </a:bodyPr>
            <a:lstStyle/>
            <a:p>
              <a:r>
                <a:rPr lang="es-VE" sz="1050" dirty="0" smtClean="0"/>
                <a:t>Verificación</a:t>
              </a:r>
              <a:endParaRPr lang="es-VE" sz="1050" dirty="0"/>
            </a:p>
          </p:txBody>
        </p:sp>
        <p:sp>
          <p:nvSpPr>
            <p:cNvPr id="86" name="85 Rectángulo"/>
            <p:cNvSpPr/>
            <p:nvPr/>
          </p:nvSpPr>
          <p:spPr>
            <a:xfrm>
              <a:off x="4143372" y="5214950"/>
              <a:ext cx="857256" cy="36518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87" name="86 CuadroTexto"/>
            <p:cNvSpPr txBox="1"/>
            <p:nvPr/>
          </p:nvSpPr>
          <p:spPr>
            <a:xfrm>
              <a:off x="4143372" y="5286388"/>
              <a:ext cx="857256" cy="253916"/>
            </a:xfrm>
            <a:prstGeom prst="rect">
              <a:avLst/>
            </a:prstGeom>
            <a:noFill/>
          </p:spPr>
          <p:txBody>
            <a:bodyPr wrap="square" rtlCol="0">
              <a:spAutoFit/>
            </a:bodyPr>
            <a:lstStyle/>
            <a:p>
              <a:r>
                <a:rPr lang="es-VE" sz="1050" dirty="0" smtClean="0"/>
                <a:t>Validación</a:t>
              </a:r>
              <a:endParaRPr lang="es-VE" sz="1050" dirty="0"/>
            </a:p>
          </p:txBody>
        </p:sp>
        <p:sp>
          <p:nvSpPr>
            <p:cNvPr id="88" name="87 Rectángulo"/>
            <p:cNvSpPr/>
            <p:nvPr/>
          </p:nvSpPr>
          <p:spPr>
            <a:xfrm>
              <a:off x="4143372" y="5786454"/>
              <a:ext cx="857256" cy="36518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89" name="88 CuadroTexto"/>
            <p:cNvSpPr txBox="1"/>
            <p:nvPr/>
          </p:nvSpPr>
          <p:spPr>
            <a:xfrm>
              <a:off x="4143372" y="5799584"/>
              <a:ext cx="857256" cy="415498"/>
            </a:xfrm>
            <a:prstGeom prst="rect">
              <a:avLst/>
            </a:prstGeom>
            <a:noFill/>
          </p:spPr>
          <p:txBody>
            <a:bodyPr wrap="square" rtlCol="0">
              <a:spAutoFit/>
            </a:bodyPr>
            <a:lstStyle/>
            <a:p>
              <a:r>
                <a:rPr lang="es-VE" sz="1050" dirty="0" smtClean="0"/>
                <a:t>Control de cambios</a:t>
              </a:r>
              <a:endParaRPr lang="es-VE" sz="1050" dirty="0"/>
            </a:p>
          </p:txBody>
        </p:sp>
        <p:sp>
          <p:nvSpPr>
            <p:cNvPr id="90" name="89 Rectángulo"/>
            <p:cNvSpPr/>
            <p:nvPr/>
          </p:nvSpPr>
          <p:spPr>
            <a:xfrm>
              <a:off x="5286380" y="3786190"/>
              <a:ext cx="857256" cy="642942"/>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91" name="90 CuadroTexto"/>
            <p:cNvSpPr txBox="1"/>
            <p:nvPr/>
          </p:nvSpPr>
          <p:spPr>
            <a:xfrm>
              <a:off x="5286380" y="3857628"/>
              <a:ext cx="1000132" cy="577081"/>
            </a:xfrm>
            <a:prstGeom prst="rect">
              <a:avLst/>
            </a:prstGeom>
            <a:noFill/>
          </p:spPr>
          <p:txBody>
            <a:bodyPr wrap="square" rtlCol="0">
              <a:spAutoFit/>
            </a:bodyPr>
            <a:lstStyle/>
            <a:p>
              <a:r>
                <a:rPr lang="es-VE" sz="1050" dirty="0" smtClean="0"/>
                <a:t>Verificación del Producto comprado</a:t>
              </a:r>
              <a:endParaRPr lang="es-VE" sz="1050" dirty="0"/>
            </a:p>
          </p:txBody>
        </p:sp>
        <p:sp>
          <p:nvSpPr>
            <p:cNvPr id="92" name="91 Rectángulo"/>
            <p:cNvSpPr/>
            <p:nvPr/>
          </p:nvSpPr>
          <p:spPr>
            <a:xfrm>
              <a:off x="6429388" y="4500570"/>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93" name="92 CuadroTexto"/>
            <p:cNvSpPr txBox="1"/>
            <p:nvPr/>
          </p:nvSpPr>
          <p:spPr>
            <a:xfrm>
              <a:off x="6429388" y="4572008"/>
              <a:ext cx="1071570" cy="415498"/>
            </a:xfrm>
            <a:prstGeom prst="rect">
              <a:avLst/>
            </a:prstGeom>
            <a:noFill/>
          </p:spPr>
          <p:txBody>
            <a:bodyPr wrap="square" rtlCol="0">
              <a:spAutoFit/>
            </a:bodyPr>
            <a:lstStyle/>
            <a:p>
              <a:r>
                <a:rPr lang="es-VE" sz="1050" dirty="0" smtClean="0"/>
                <a:t>Propiedad del cliente</a:t>
              </a:r>
              <a:endParaRPr lang="es-VE" sz="1050" dirty="0"/>
            </a:p>
          </p:txBody>
        </p:sp>
        <p:sp>
          <p:nvSpPr>
            <p:cNvPr id="94" name="93 Rectángulo"/>
            <p:cNvSpPr/>
            <p:nvPr/>
          </p:nvSpPr>
          <p:spPr>
            <a:xfrm>
              <a:off x="6429388" y="5286388"/>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95" name="94 CuadroTexto"/>
            <p:cNvSpPr txBox="1"/>
            <p:nvPr/>
          </p:nvSpPr>
          <p:spPr>
            <a:xfrm>
              <a:off x="6429388" y="5370956"/>
              <a:ext cx="1071570" cy="415498"/>
            </a:xfrm>
            <a:prstGeom prst="rect">
              <a:avLst/>
            </a:prstGeom>
            <a:noFill/>
          </p:spPr>
          <p:txBody>
            <a:bodyPr wrap="square" rtlCol="0">
              <a:spAutoFit/>
            </a:bodyPr>
            <a:lstStyle/>
            <a:p>
              <a:r>
                <a:rPr lang="es-VE" sz="1050" dirty="0" smtClean="0"/>
                <a:t>Conservación del Producto</a:t>
              </a:r>
              <a:endParaRPr lang="es-VE" sz="1050" dirty="0"/>
            </a:p>
          </p:txBody>
        </p:sp>
        <p:cxnSp>
          <p:nvCxnSpPr>
            <p:cNvPr id="62" name="61 Conector recto de flecha"/>
            <p:cNvCxnSpPr/>
            <p:nvPr/>
          </p:nvCxnSpPr>
          <p:spPr>
            <a:xfrm rot="5400000">
              <a:off x="1715274"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3" name="62 Conector recto de flecha"/>
            <p:cNvCxnSpPr/>
            <p:nvPr/>
          </p:nvCxnSpPr>
          <p:spPr>
            <a:xfrm rot="5400000">
              <a:off x="3072596" y="1428736"/>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4" name="63 Conector recto de flecha"/>
            <p:cNvCxnSpPr/>
            <p:nvPr/>
          </p:nvCxnSpPr>
          <p:spPr>
            <a:xfrm rot="5400000">
              <a:off x="6786578"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5" name="64 Conector recto de flecha"/>
            <p:cNvCxnSpPr/>
            <p:nvPr/>
          </p:nvCxnSpPr>
          <p:spPr>
            <a:xfrm rot="5400000">
              <a:off x="8216132"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7" name="66 Conector recto de flecha"/>
            <p:cNvCxnSpPr/>
            <p:nvPr/>
          </p:nvCxnSpPr>
          <p:spPr>
            <a:xfrm rot="5400000">
              <a:off x="3107124" y="2249876"/>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9" name="68 Conector recto de flecha"/>
            <p:cNvCxnSpPr/>
            <p:nvPr/>
          </p:nvCxnSpPr>
          <p:spPr>
            <a:xfrm rot="5400000">
              <a:off x="3107918" y="3178570"/>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0" name="69 Conector recto de flecha"/>
            <p:cNvCxnSpPr/>
            <p:nvPr/>
          </p:nvCxnSpPr>
          <p:spPr>
            <a:xfrm rot="5400000">
              <a:off x="3107124" y="3964388"/>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1" name="70 Conector recto de flecha"/>
            <p:cNvCxnSpPr/>
            <p:nvPr/>
          </p:nvCxnSpPr>
          <p:spPr>
            <a:xfrm rot="5400000">
              <a:off x="4464446" y="2249876"/>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2" name="71 Conector recto de flecha"/>
            <p:cNvCxnSpPr/>
            <p:nvPr/>
          </p:nvCxnSpPr>
          <p:spPr>
            <a:xfrm rot="5400000">
              <a:off x="4464446" y="2821380"/>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3" name="72 Conector recto de flecha"/>
            <p:cNvCxnSpPr/>
            <p:nvPr/>
          </p:nvCxnSpPr>
          <p:spPr>
            <a:xfrm rot="5400000">
              <a:off x="4464446" y="3392884"/>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4" name="73 Conector recto de flecha"/>
            <p:cNvCxnSpPr/>
            <p:nvPr/>
          </p:nvCxnSpPr>
          <p:spPr>
            <a:xfrm rot="5400000">
              <a:off x="4464446" y="3964388"/>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5" name="74 Conector recto de flecha"/>
            <p:cNvCxnSpPr/>
            <p:nvPr/>
          </p:nvCxnSpPr>
          <p:spPr>
            <a:xfrm rot="5400000">
              <a:off x="4465240" y="4535892"/>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6" name="95 Conector recto de flecha"/>
            <p:cNvCxnSpPr/>
            <p:nvPr/>
          </p:nvCxnSpPr>
          <p:spPr>
            <a:xfrm rot="5400000">
              <a:off x="4464446" y="5107396"/>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7" name="96 Conector recto de flecha"/>
            <p:cNvCxnSpPr/>
            <p:nvPr/>
          </p:nvCxnSpPr>
          <p:spPr>
            <a:xfrm rot="5400000">
              <a:off x="4465240" y="5678900"/>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8" name="97 Conector recto de flecha"/>
            <p:cNvCxnSpPr/>
            <p:nvPr/>
          </p:nvCxnSpPr>
          <p:spPr>
            <a:xfrm rot="5400000">
              <a:off x="5608248" y="2249876"/>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9" name="98 Conector recto de flecha"/>
            <p:cNvCxnSpPr/>
            <p:nvPr/>
          </p:nvCxnSpPr>
          <p:spPr>
            <a:xfrm rot="5400000">
              <a:off x="5608248" y="2964256"/>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0" name="99 Conector recto de flecha"/>
            <p:cNvCxnSpPr/>
            <p:nvPr/>
          </p:nvCxnSpPr>
          <p:spPr>
            <a:xfrm rot="5400000">
              <a:off x="5608248" y="3678636"/>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1" name="100 Conector recto de flecha"/>
            <p:cNvCxnSpPr/>
            <p:nvPr/>
          </p:nvCxnSpPr>
          <p:spPr>
            <a:xfrm rot="5400000">
              <a:off x="6822694" y="2249876"/>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2" name="101 Conector recto de flecha"/>
            <p:cNvCxnSpPr/>
            <p:nvPr/>
          </p:nvCxnSpPr>
          <p:spPr>
            <a:xfrm rot="5400000">
              <a:off x="6822694" y="2821380"/>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3" name="102 Conector recto de flecha"/>
            <p:cNvCxnSpPr/>
            <p:nvPr/>
          </p:nvCxnSpPr>
          <p:spPr>
            <a:xfrm rot="5400000">
              <a:off x="6822694" y="3607198"/>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4" name="103 Conector recto de flecha"/>
            <p:cNvCxnSpPr/>
            <p:nvPr/>
          </p:nvCxnSpPr>
          <p:spPr>
            <a:xfrm rot="5400000">
              <a:off x="6822694" y="4393016"/>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5" name="104 Conector recto de flecha"/>
            <p:cNvCxnSpPr/>
            <p:nvPr/>
          </p:nvCxnSpPr>
          <p:spPr>
            <a:xfrm rot="5400000">
              <a:off x="6821900" y="5178834"/>
              <a:ext cx="21431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grpSp>
        <p:nvGrpSpPr>
          <p:cNvPr id="67" name="66 Grupo"/>
          <p:cNvGrpSpPr/>
          <p:nvPr/>
        </p:nvGrpSpPr>
        <p:grpSpPr>
          <a:xfrm>
            <a:off x="1500166" y="1000108"/>
            <a:ext cx="7286676" cy="4286280"/>
            <a:chOff x="1500166" y="1000108"/>
            <a:chExt cx="7286676" cy="4286280"/>
          </a:xfrm>
        </p:grpSpPr>
        <p:sp>
          <p:nvSpPr>
            <p:cNvPr id="11" name="10 Rectángulo"/>
            <p:cNvSpPr/>
            <p:nvPr/>
          </p:nvSpPr>
          <p:spPr>
            <a:xfrm>
              <a:off x="1500166" y="1000108"/>
              <a:ext cx="7286676" cy="285752"/>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cxnSp>
          <p:nvCxnSpPr>
            <p:cNvPr id="12" name="11 Conector recto de flecha"/>
            <p:cNvCxnSpPr/>
            <p:nvPr/>
          </p:nvCxnSpPr>
          <p:spPr>
            <a:xfrm rot="5400000">
              <a:off x="4786314"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12 Conector recto de flecha"/>
            <p:cNvCxnSpPr/>
            <p:nvPr/>
          </p:nvCxnSpPr>
          <p:spPr>
            <a:xfrm rot="5400000">
              <a:off x="6071404" y="142794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14 Rectángulo"/>
            <p:cNvSpPr/>
            <p:nvPr/>
          </p:nvSpPr>
          <p:spPr>
            <a:xfrm>
              <a:off x="5643570" y="1571612"/>
              <a:ext cx="1285884"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9" name="18 CuadroTexto"/>
            <p:cNvSpPr txBox="1"/>
            <p:nvPr/>
          </p:nvSpPr>
          <p:spPr>
            <a:xfrm>
              <a:off x="5715008" y="1643050"/>
              <a:ext cx="1214446" cy="415498"/>
            </a:xfrm>
            <a:prstGeom prst="rect">
              <a:avLst/>
            </a:prstGeom>
            <a:noFill/>
          </p:spPr>
          <p:txBody>
            <a:bodyPr wrap="square" rtlCol="0">
              <a:spAutoFit/>
            </a:bodyPr>
            <a:lstStyle/>
            <a:p>
              <a:r>
                <a:rPr lang="es-VE" sz="1050" dirty="0" smtClean="0"/>
                <a:t>8.4 Análisis de Datos</a:t>
              </a:r>
              <a:endParaRPr lang="es-VE" sz="1050" dirty="0"/>
            </a:p>
          </p:txBody>
        </p:sp>
        <p:sp>
          <p:nvSpPr>
            <p:cNvPr id="21" name="20 CuadroTexto"/>
            <p:cNvSpPr txBox="1"/>
            <p:nvPr/>
          </p:nvSpPr>
          <p:spPr>
            <a:xfrm>
              <a:off x="2714612" y="1000108"/>
              <a:ext cx="5286412" cy="369332"/>
            </a:xfrm>
            <a:prstGeom prst="rect">
              <a:avLst/>
            </a:prstGeom>
            <a:noFill/>
          </p:spPr>
          <p:txBody>
            <a:bodyPr wrap="square" rtlCol="0">
              <a:spAutoFit/>
            </a:bodyPr>
            <a:lstStyle/>
            <a:p>
              <a:r>
                <a:rPr lang="es-VE" dirty="0" smtClean="0">
                  <a:solidFill>
                    <a:schemeClr val="bg1"/>
                  </a:solidFill>
                </a:rPr>
                <a:t>8 Medición Análisis y Mejora</a:t>
              </a:r>
              <a:endParaRPr lang="es-VE" dirty="0">
                <a:solidFill>
                  <a:schemeClr val="bg1"/>
                </a:solidFill>
              </a:endParaRPr>
            </a:p>
          </p:txBody>
        </p:sp>
        <p:sp>
          <p:nvSpPr>
            <p:cNvPr id="22" name="21 Rectángulo"/>
            <p:cNvSpPr/>
            <p:nvPr/>
          </p:nvSpPr>
          <p:spPr>
            <a:xfrm>
              <a:off x="4429124" y="1571612"/>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3" name="22 CuadroTexto"/>
            <p:cNvSpPr txBox="1"/>
            <p:nvPr/>
          </p:nvSpPr>
          <p:spPr>
            <a:xfrm>
              <a:off x="4429124" y="1571612"/>
              <a:ext cx="1143008" cy="577081"/>
            </a:xfrm>
            <a:prstGeom prst="rect">
              <a:avLst/>
            </a:prstGeom>
            <a:noFill/>
          </p:spPr>
          <p:txBody>
            <a:bodyPr wrap="square" rtlCol="0">
              <a:spAutoFit/>
            </a:bodyPr>
            <a:lstStyle/>
            <a:p>
              <a:r>
                <a:rPr lang="es-VE" sz="1050" dirty="0" smtClean="0"/>
                <a:t>8.3 Control del Producto No Conforme</a:t>
              </a:r>
              <a:endParaRPr lang="es-VE" sz="1050" dirty="0"/>
            </a:p>
          </p:txBody>
        </p:sp>
        <p:sp>
          <p:nvSpPr>
            <p:cNvPr id="24" name="23 Rectángulo"/>
            <p:cNvSpPr/>
            <p:nvPr/>
          </p:nvSpPr>
          <p:spPr>
            <a:xfrm>
              <a:off x="1714480" y="1571612"/>
              <a:ext cx="1214446"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5" name="24 CuadroTexto"/>
            <p:cNvSpPr txBox="1"/>
            <p:nvPr/>
          </p:nvSpPr>
          <p:spPr>
            <a:xfrm>
              <a:off x="1785918" y="1714488"/>
              <a:ext cx="1071570" cy="253916"/>
            </a:xfrm>
            <a:prstGeom prst="rect">
              <a:avLst/>
            </a:prstGeom>
            <a:noFill/>
          </p:spPr>
          <p:txBody>
            <a:bodyPr wrap="square" rtlCol="0">
              <a:spAutoFit/>
            </a:bodyPr>
            <a:lstStyle/>
            <a:p>
              <a:r>
                <a:rPr lang="es-VE" sz="1050" dirty="0" smtClean="0"/>
                <a:t>8.1 Planeación</a:t>
              </a:r>
              <a:endParaRPr lang="es-VE" sz="1050" dirty="0"/>
            </a:p>
          </p:txBody>
        </p:sp>
        <p:sp>
          <p:nvSpPr>
            <p:cNvPr id="26" name="25 Rectángulo"/>
            <p:cNvSpPr/>
            <p:nvPr/>
          </p:nvSpPr>
          <p:spPr>
            <a:xfrm>
              <a:off x="3071802" y="1571612"/>
              <a:ext cx="1214446"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7" name="26 CuadroTexto"/>
            <p:cNvSpPr txBox="1"/>
            <p:nvPr/>
          </p:nvSpPr>
          <p:spPr>
            <a:xfrm>
              <a:off x="3143240" y="1643050"/>
              <a:ext cx="1143008" cy="415498"/>
            </a:xfrm>
            <a:prstGeom prst="rect">
              <a:avLst/>
            </a:prstGeom>
            <a:noFill/>
          </p:spPr>
          <p:txBody>
            <a:bodyPr wrap="square" rtlCol="0">
              <a:spAutoFit/>
            </a:bodyPr>
            <a:lstStyle/>
            <a:p>
              <a:r>
                <a:rPr lang="es-VE" sz="1050" dirty="0" smtClean="0"/>
                <a:t>8.2 Monitoreo y medición</a:t>
              </a:r>
              <a:endParaRPr lang="es-VE" sz="1050" dirty="0"/>
            </a:p>
          </p:txBody>
        </p:sp>
        <p:sp>
          <p:nvSpPr>
            <p:cNvPr id="28" name="27 Rectángulo"/>
            <p:cNvSpPr/>
            <p:nvPr/>
          </p:nvSpPr>
          <p:spPr>
            <a:xfrm>
              <a:off x="7143768" y="1571612"/>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9" name="28 CuadroTexto"/>
            <p:cNvSpPr txBox="1"/>
            <p:nvPr/>
          </p:nvSpPr>
          <p:spPr>
            <a:xfrm>
              <a:off x="7143768" y="1714488"/>
              <a:ext cx="1143008" cy="253916"/>
            </a:xfrm>
            <a:prstGeom prst="rect">
              <a:avLst/>
            </a:prstGeom>
            <a:noFill/>
          </p:spPr>
          <p:txBody>
            <a:bodyPr wrap="square" rtlCol="0">
              <a:spAutoFit/>
            </a:bodyPr>
            <a:lstStyle/>
            <a:p>
              <a:r>
                <a:rPr lang="es-VE" sz="1050" dirty="0" smtClean="0"/>
                <a:t>8.5 Mejora</a:t>
              </a:r>
              <a:endParaRPr lang="es-VE" sz="1050" dirty="0"/>
            </a:p>
          </p:txBody>
        </p:sp>
        <p:sp>
          <p:nvSpPr>
            <p:cNvPr id="41" name="40 Rectángulo"/>
            <p:cNvSpPr/>
            <p:nvPr/>
          </p:nvSpPr>
          <p:spPr>
            <a:xfrm>
              <a:off x="7286644" y="2357430"/>
              <a:ext cx="857256" cy="50006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42" name="41 CuadroTexto"/>
            <p:cNvSpPr txBox="1"/>
            <p:nvPr/>
          </p:nvSpPr>
          <p:spPr>
            <a:xfrm>
              <a:off x="7358082" y="2428868"/>
              <a:ext cx="857256" cy="415498"/>
            </a:xfrm>
            <a:prstGeom prst="rect">
              <a:avLst/>
            </a:prstGeom>
            <a:noFill/>
          </p:spPr>
          <p:txBody>
            <a:bodyPr wrap="square" rtlCol="0">
              <a:spAutoFit/>
            </a:bodyPr>
            <a:lstStyle/>
            <a:p>
              <a:r>
                <a:rPr lang="es-VE" sz="1050" dirty="0" smtClean="0"/>
                <a:t>Mejora Continua</a:t>
              </a:r>
              <a:endParaRPr lang="es-VE" sz="1050" dirty="0"/>
            </a:p>
          </p:txBody>
        </p:sp>
        <p:sp>
          <p:nvSpPr>
            <p:cNvPr id="43" name="42 Rectángulo"/>
            <p:cNvSpPr/>
            <p:nvPr/>
          </p:nvSpPr>
          <p:spPr>
            <a:xfrm>
              <a:off x="7358082" y="3071810"/>
              <a:ext cx="857256" cy="50006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44" name="43 CuadroTexto"/>
            <p:cNvSpPr txBox="1"/>
            <p:nvPr/>
          </p:nvSpPr>
          <p:spPr>
            <a:xfrm>
              <a:off x="7429520" y="3143248"/>
              <a:ext cx="857256" cy="415498"/>
            </a:xfrm>
            <a:prstGeom prst="rect">
              <a:avLst/>
            </a:prstGeom>
            <a:noFill/>
          </p:spPr>
          <p:txBody>
            <a:bodyPr wrap="square" rtlCol="0">
              <a:spAutoFit/>
            </a:bodyPr>
            <a:lstStyle/>
            <a:p>
              <a:r>
                <a:rPr lang="es-VE" sz="1050" dirty="0" smtClean="0"/>
                <a:t>Acción Correctiva</a:t>
              </a:r>
              <a:endParaRPr lang="es-VE" sz="1050" dirty="0"/>
            </a:p>
          </p:txBody>
        </p:sp>
        <p:sp>
          <p:nvSpPr>
            <p:cNvPr id="45" name="44 Rectángulo"/>
            <p:cNvSpPr/>
            <p:nvPr/>
          </p:nvSpPr>
          <p:spPr>
            <a:xfrm>
              <a:off x="7358082" y="3786190"/>
              <a:ext cx="857256" cy="50006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46" name="45 CuadroTexto"/>
            <p:cNvSpPr txBox="1"/>
            <p:nvPr/>
          </p:nvSpPr>
          <p:spPr>
            <a:xfrm>
              <a:off x="7429520" y="3786190"/>
              <a:ext cx="857256" cy="415498"/>
            </a:xfrm>
            <a:prstGeom prst="rect">
              <a:avLst/>
            </a:prstGeom>
            <a:noFill/>
          </p:spPr>
          <p:txBody>
            <a:bodyPr wrap="square" rtlCol="0">
              <a:spAutoFit/>
            </a:bodyPr>
            <a:lstStyle/>
            <a:p>
              <a:r>
                <a:rPr lang="es-VE" sz="1050" dirty="0" smtClean="0"/>
                <a:t>Acción Preventiva</a:t>
              </a:r>
              <a:endParaRPr lang="es-VE" sz="1050" dirty="0"/>
            </a:p>
          </p:txBody>
        </p:sp>
        <p:sp>
          <p:nvSpPr>
            <p:cNvPr id="47" name="46 Rectángulo"/>
            <p:cNvSpPr/>
            <p:nvPr/>
          </p:nvSpPr>
          <p:spPr>
            <a:xfrm>
              <a:off x="3071802" y="2357430"/>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48" name="47 CuadroTexto"/>
            <p:cNvSpPr txBox="1"/>
            <p:nvPr/>
          </p:nvSpPr>
          <p:spPr>
            <a:xfrm>
              <a:off x="3071802" y="2428868"/>
              <a:ext cx="1071570" cy="415498"/>
            </a:xfrm>
            <a:prstGeom prst="rect">
              <a:avLst/>
            </a:prstGeom>
            <a:noFill/>
          </p:spPr>
          <p:txBody>
            <a:bodyPr wrap="square" rtlCol="0">
              <a:spAutoFit/>
            </a:bodyPr>
            <a:lstStyle/>
            <a:p>
              <a:r>
                <a:rPr lang="es-VE" sz="1050" dirty="0" smtClean="0"/>
                <a:t>Satisfacción del cliente</a:t>
              </a:r>
              <a:endParaRPr lang="es-VE" sz="1050" dirty="0"/>
            </a:p>
          </p:txBody>
        </p:sp>
        <p:sp>
          <p:nvSpPr>
            <p:cNvPr id="49" name="48 Rectángulo"/>
            <p:cNvSpPr/>
            <p:nvPr/>
          </p:nvSpPr>
          <p:spPr>
            <a:xfrm>
              <a:off x="3071802" y="3143248"/>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50" name="49 CuadroTexto"/>
            <p:cNvSpPr txBox="1"/>
            <p:nvPr/>
          </p:nvSpPr>
          <p:spPr>
            <a:xfrm>
              <a:off x="3143240" y="3156378"/>
              <a:ext cx="1071570" cy="415498"/>
            </a:xfrm>
            <a:prstGeom prst="rect">
              <a:avLst/>
            </a:prstGeom>
            <a:noFill/>
          </p:spPr>
          <p:txBody>
            <a:bodyPr wrap="square" rtlCol="0">
              <a:spAutoFit/>
            </a:bodyPr>
            <a:lstStyle/>
            <a:p>
              <a:r>
                <a:rPr lang="es-VE" sz="1050" dirty="0" smtClean="0"/>
                <a:t>Auditorias internas</a:t>
              </a:r>
              <a:endParaRPr lang="es-VE" sz="1050" dirty="0"/>
            </a:p>
          </p:txBody>
        </p:sp>
        <p:sp>
          <p:nvSpPr>
            <p:cNvPr id="51" name="50 Rectángulo"/>
            <p:cNvSpPr/>
            <p:nvPr/>
          </p:nvSpPr>
          <p:spPr>
            <a:xfrm>
              <a:off x="3071802" y="3929066"/>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52" name="51 CuadroTexto"/>
            <p:cNvSpPr txBox="1"/>
            <p:nvPr/>
          </p:nvSpPr>
          <p:spPr>
            <a:xfrm>
              <a:off x="3143240" y="3942196"/>
              <a:ext cx="1071570" cy="415498"/>
            </a:xfrm>
            <a:prstGeom prst="rect">
              <a:avLst/>
            </a:prstGeom>
            <a:noFill/>
          </p:spPr>
          <p:txBody>
            <a:bodyPr wrap="square" rtlCol="0">
              <a:spAutoFit/>
            </a:bodyPr>
            <a:lstStyle/>
            <a:p>
              <a:r>
                <a:rPr lang="es-VE" sz="1050" dirty="0" smtClean="0"/>
                <a:t>M y M de Procesos</a:t>
              </a:r>
              <a:endParaRPr lang="es-VE" sz="1050" dirty="0"/>
            </a:p>
          </p:txBody>
        </p:sp>
        <p:sp>
          <p:nvSpPr>
            <p:cNvPr id="53" name="52 Rectángulo"/>
            <p:cNvSpPr/>
            <p:nvPr/>
          </p:nvSpPr>
          <p:spPr>
            <a:xfrm>
              <a:off x="3071802" y="4714884"/>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54" name="53 CuadroTexto"/>
            <p:cNvSpPr txBox="1"/>
            <p:nvPr/>
          </p:nvSpPr>
          <p:spPr>
            <a:xfrm>
              <a:off x="3071802" y="4799452"/>
              <a:ext cx="1071570" cy="415498"/>
            </a:xfrm>
            <a:prstGeom prst="rect">
              <a:avLst/>
            </a:prstGeom>
            <a:noFill/>
          </p:spPr>
          <p:txBody>
            <a:bodyPr wrap="square" rtlCol="0">
              <a:spAutoFit/>
            </a:bodyPr>
            <a:lstStyle/>
            <a:p>
              <a:r>
                <a:rPr lang="es-VE" sz="1050" dirty="0" smtClean="0"/>
                <a:t>M y M del producto</a:t>
              </a:r>
              <a:endParaRPr lang="es-VE" sz="1050" dirty="0"/>
            </a:p>
          </p:txBody>
        </p:sp>
        <p:cxnSp>
          <p:nvCxnSpPr>
            <p:cNvPr id="40" name="39 Conector recto de flecha"/>
            <p:cNvCxnSpPr/>
            <p:nvPr/>
          </p:nvCxnSpPr>
          <p:spPr>
            <a:xfrm rot="5400000">
              <a:off x="2143108"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5" name="54 Conector recto de flecha"/>
            <p:cNvCxnSpPr/>
            <p:nvPr/>
          </p:nvCxnSpPr>
          <p:spPr>
            <a:xfrm rot="5400000">
              <a:off x="3500430"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6" name="55 Conector recto de flecha"/>
            <p:cNvCxnSpPr/>
            <p:nvPr/>
          </p:nvCxnSpPr>
          <p:spPr>
            <a:xfrm rot="5400000">
              <a:off x="7501752"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7" name="56 Conector recto de flecha"/>
            <p:cNvCxnSpPr/>
            <p:nvPr/>
          </p:nvCxnSpPr>
          <p:spPr>
            <a:xfrm rot="5400000">
              <a:off x="3536943" y="2249479"/>
              <a:ext cx="21431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0" name="59 Conector recto de flecha"/>
            <p:cNvCxnSpPr/>
            <p:nvPr/>
          </p:nvCxnSpPr>
          <p:spPr>
            <a:xfrm rot="5400000">
              <a:off x="3465505" y="3035297"/>
              <a:ext cx="21431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1" name="60 Conector recto de flecha"/>
            <p:cNvCxnSpPr/>
            <p:nvPr/>
          </p:nvCxnSpPr>
          <p:spPr>
            <a:xfrm rot="5400000">
              <a:off x="3465505" y="3821115"/>
              <a:ext cx="21431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2" name="61 Conector recto de flecha"/>
            <p:cNvCxnSpPr/>
            <p:nvPr/>
          </p:nvCxnSpPr>
          <p:spPr>
            <a:xfrm rot="5400000">
              <a:off x="3465505" y="4606933"/>
              <a:ext cx="21431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3" name="62 Conector recto de flecha"/>
            <p:cNvCxnSpPr/>
            <p:nvPr/>
          </p:nvCxnSpPr>
          <p:spPr>
            <a:xfrm rot="5400000">
              <a:off x="7607321" y="2249479"/>
              <a:ext cx="21431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4" name="63 Conector recto de flecha"/>
            <p:cNvCxnSpPr/>
            <p:nvPr/>
          </p:nvCxnSpPr>
          <p:spPr>
            <a:xfrm rot="5400000">
              <a:off x="7608909" y="2963859"/>
              <a:ext cx="21431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5" name="64 Conector recto de flecha"/>
            <p:cNvCxnSpPr/>
            <p:nvPr/>
          </p:nvCxnSpPr>
          <p:spPr>
            <a:xfrm rot="5400000">
              <a:off x="7608909" y="3678239"/>
              <a:ext cx="21431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pic>
        <p:nvPicPr>
          <p:cNvPr id="4" name="Picture 2"/>
          <p:cNvPicPr>
            <a:picLocks noChangeAspect="1" noChangeArrowheads="1"/>
          </p:cNvPicPr>
          <p:nvPr/>
        </p:nvPicPr>
        <p:blipFill>
          <a:blip r:embed="rId4" cstate="print"/>
          <a:srcRect/>
          <a:stretch>
            <a:fillRect/>
          </a:stretch>
        </p:blipFill>
        <p:spPr bwMode="auto">
          <a:xfrm>
            <a:off x="1331640" y="1465468"/>
            <a:ext cx="1800200" cy="1558761"/>
          </a:xfrm>
          <a:prstGeom prst="rect">
            <a:avLst/>
          </a:prstGeom>
          <a:noFill/>
          <a:ln w="9525">
            <a:noFill/>
            <a:miter lim="800000"/>
            <a:headEnd/>
            <a:tailEnd/>
          </a:ln>
        </p:spPr>
      </p:pic>
      <p:pic>
        <p:nvPicPr>
          <p:cNvPr id="13" name="12 Imagen"/>
          <p:cNvPicPr/>
          <p:nvPr/>
        </p:nvPicPr>
        <p:blipFill>
          <a:blip r:embed="rId5" cstate="print"/>
          <a:srcRect l="17539" t="17915" r="17016" b="9121"/>
          <a:stretch>
            <a:fillRect/>
          </a:stretch>
        </p:blipFill>
        <p:spPr bwMode="auto">
          <a:xfrm>
            <a:off x="3923928" y="2060848"/>
            <a:ext cx="1944216" cy="1656184"/>
          </a:xfrm>
          <a:prstGeom prst="rect">
            <a:avLst/>
          </a:prstGeom>
          <a:noFill/>
          <a:ln w="9525">
            <a:noFill/>
            <a:miter lim="800000"/>
            <a:headEnd/>
            <a:tailEnd/>
          </a:ln>
        </p:spPr>
      </p:pic>
      <p:pic>
        <p:nvPicPr>
          <p:cNvPr id="14" name="Picture 2"/>
          <p:cNvPicPr>
            <a:picLocks noChangeAspect="1" noChangeArrowheads="1"/>
          </p:cNvPicPr>
          <p:nvPr/>
        </p:nvPicPr>
        <p:blipFill>
          <a:blip r:embed="rId6" cstate="print"/>
          <a:srcRect/>
          <a:stretch>
            <a:fillRect/>
          </a:stretch>
        </p:blipFill>
        <p:spPr bwMode="auto">
          <a:xfrm>
            <a:off x="3347864" y="4985193"/>
            <a:ext cx="1000132" cy="1000132"/>
          </a:xfrm>
          <a:prstGeom prst="rect">
            <a:avLst/>
          </a:prstGeom>
          <a:noFill/>
          <a:ln w="9525">
            <a:noFill/>
            <a:miter lim="800000"/>
            <a:headEnd/>
            <a:tailEnd/>
          </a:ln>
          <a:effectLst/>
        </p:spPr>
      </p:pic>
      <p:pic>
        <p:nvPicPr>
          <p:cNvPr id="15" name="Picture 2"/>
          <p:cNvPicPr>
            <a:picLocks noChangeAspect="1" noChangeArrowheads="1"/>
          </p:cNvPicPr>
          <p:nvPr/>
        </p:nvPicPr>
        <p:blipFill>
          <a:blip r:embed="rId7" cstate="print"/>
          <a:srcRect/>
          <a:stretch>
            <a:fillRect/>
          </a:stretch>
        </p:blipFill>
        <p:spPr bwMode="auto">
          <a:xfrm>
            <a:off x="6876256" y="1628800"/>
            <a:ext cx="1521678" cy="1008112"/>
          </a:xfrm>
          <a:prstGeom prst="rect">
            <a:avLst/>
          </a:prstGeom>
          <a:noFill/>
          <a:ln w="9525">
            <a:noFill/>
            <a:miter lim="800000"/>
            <a:headEnd/>
            <a:tailEnd/>
          </a:ln>
        </p:spPr>
      </p:pic>
      <p:pic>
        <p:nvPicPr>
          <p:cNvPr id="17" name="Picture 2" descr="http://2.bp.blogspot.com/_OCNcr4OxeNc/TUMMruKe3UI/AAAAAAAAAp8/WFAVhxrMAbw/s1600/Confianza.jpg"/>
          <p:cNvPicPr>
            <a:picLocks noChangeAspect="1" noChangeArrowheads="1"/>
          </p:cNvPicPr>
          <p:nvPr/>
        </p:nvPicPr>
        <p:blipFill>
          <a:blip r:embed="rId8" cstate="print"/>
          <a:srcRect/>
          <a:stretch>
            <a:fillRect/>
          </a:stretch>
        </p:blipFill>
        <p:spPr bwMode="auto">
          <a:xfrm>
            <a:off x="4139952" y="4409129"/>
            <a:ext cx="936104" cy="936104"/>
          </a:xfrm>
          <a:prstGeom prst="rect">
            <a:avLst/>
          </a:prstGeom>
          <a:noFill/>
        </p:spPr>
      </p:pic>
      <p:pic>
        <p:nvPicPr>
          <p:cNvPr id="2052" name="Picture 4"/>
          <p:cNvPicPr>
            <a:picLocks noChangeAspect="1" noChangeArrowheads="1"/>
          </p:cNvPicPr>
          <p:nvPr/>
        </p:nvPicPr>
        <p:blipFill>
          <a:blip r:embed="rId9" cstate="print"/>
          <a:srcRect/>
          <a:stretch>
            <a:fillRect/>
          </a:stretch>
        </p:blipFill>
        <p:spPr bwMode="auto">
          <a:xfrm>
            <a:off x="5004048" y="4985193"/>
            <a:ext cx="720080" cy="1036095"/>
          </a:xfrm>
          <a:prstGeom prst="rect">
            <a:avLst/>
          </a:prstGeom>
          <a:noFill/>
          <a:ln w="9525">
            <a:noFill/>
            <a:miter lim="800000"/>
            <a:headEnd/>
            <a:tailEnd/>
          </a:ln>
        </p:spPr>
      </p:pic>
      <p:sp>
        <p:nvSpPr>
          <p:cNvPr id="18" name="17 Rectángulo"/>
          <p:cNvSpPr/>
          <p:nvPr/>
        </p:nvSpPr>
        <p:spPr>
          <a:xfrm>
            <a:off x="1691680" y="980728"/>
            <a:ext cx="931665" cy="307777"/>
          </a:xfrm>
          <a:prstGeom prst="rect">
            <a:avLst/>
          </a:prstGeom>
        </p:spPr>
        <p:txBody>
          <a:bodyPr wrap="none">
            <a:spAutoFit/>
          </a:bodyPr>
          <a:lstStyle/>
          <a:p>
            <a:r>
              <a:rPr lang="es-VE" sz="1400" dirty="0" smtClean="0"/>
              <a:t>Procesos</a:t>
            </a:r>
          </a:p>
        </p:txBody>
      </p:sp>
      <p:sp>
        <p:nvSpPr>
          <p:cNvPr id="19" name="18 Rectángulo"/>
          <p:cNvSpPr/>
          <p:nvPr/>
        </p:nvSpPr>
        <p:spPr>
          <a:xfrm>
            <a:off x="3989231" y="1321023"/>
            <a:ext cx="1806905" cy="307777"/>
          </a:xfrm>
          <a:prstGeom prst="rect">
            <a:avLst/>
          </a:prstGeom>
        </p:spPr>
        <p:txBody>
          <a:bodyPr wrap="none">
            <a:spAutoFit/>
          </a:bodyPr>
          <a:lstStyle/>
          <a:p>
            <a:r>
              <a:rPr lang="es-VE" sz="1400" dirty="0" smtClean="0"/>
              <a:t>Control de Procesos</a:t>
            </a:r>
          </a:p>
        </p:txBody>
      </p:sp>
      <p:sp>
        <p:nvSpPr>
          <p:cNvPr id="20" name="19 Rectángulo"/>
          <p:cNvSpPr/>
          <p:nvPr/>
        </p:nvSpPr>
        <p:spPr>
          <a:xfrm>
            <a:off x="7092280" y="1032991"/>
            <a:ext cx="901209" cy="307777"/>
          </a:xfrm>
          <a:prstGeom prst="rect">
            <a:avLst/>
          </a:prstGeom>
        </p:spPr>
        <p:txBody>
          <a:bodyPr wrap="none">
            <a:spAutoFit/>
          </a:bodyPr>
          <a:lstStyle/>
          <a:p>
            <a:r>
              <a:rPr lang="es-VE" sz="1400" dirty="0" smtClean="0"/>
              <a:t>Auditoría</a:t>
            </a:r>
          </a:p>
        </p:txBody>
      </p:sp>
      <p:sp>
        <p:nvSpPr>
          <p:cNvPr id="21" name="20 Rectángulo"/>
          <p:cNvSpPr/>
          <p:nvPr/>
        </p:nvSpPr>
        <p:spPr>
          <a:xfrm>
            <a:off x="1714480" y="571480"/>
            <a:ext cx="6508513" cy="307777"/>
          </a:xfrm>
          <a:prstGeom prst="rect">
            <a:avLst/>
          </a:prstGeom>
        </p:spPr>
        <p:txBody>
          <a:bodyPr wrap="none">
            <a:spAutoFit/>
          </a:bodyPr>
          <a:lstStyle/>
          <a:p>
            <a:r>
              <a:rPr lang="es-VE" sz="1400" b="1" dirty="0" smtClean="0"/>
              <a:t>Relación entre Control Estadístico de Procesos/Aseguramiento/Auditorías</a:t>
            </a:r>
          </a:p>
        </p:txBody>
      </p:sp>
      <p:sp>
        <p:nvSpPr>
          <p:cNvPr id="22" name="21 Rectángulo"/>
          <p:cNvSpPr/>
          <p:nvPr/>
        </p:nvSpPr>
        <p:spPr>
          <a:xfrm>
            <a:off x="3131840" y="3977081"/>
            <a:ext cx="3121367" cy="307777"/>
          </a:xfrm>
          <a:prstGeom prst="rect">
            <a:avLst/>
          </a:prstGeom>
        </p:spPr>
        <p:txBody>
          <a:bodyPr wrap="none">
            <a:spAutoFit/>
          </a:bodyPr>
          <a:lstStyle/>
          <a:p>
            <a:r>
              <a:rPr lang="es-VE" sz="1400" dirty="0" smtClean="0"/>
              <a:t>Certificación de Sistemas de Gestión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0" name="9 Rectángulo"/>
          <p:cNvSpPr/>
          <p:nvPr/>
        </p:nvSpPr>
        <p:spPr>
          <a:xfrm>
            <a:off x="1571604" y="1071546"/>
            <a:ext cx="6715172" cy="954107"/>
          </a:xfrm>
          <a:prstGeom prst="rect">
            <a:avLst/>
          </a:prstGeom>
        </p:spPr>
        <p:txBody>
          <a:bodyPr wrap="square">
            <a:spAutoFit/>
          </a:bodyPr>
          <a:lstStyle/>
          <a:p>
            <a:pPr lvl="0" algn="just" eaLnBrk="0" hangingPunct="0"/>
            <a:r>
              <a:rPr lang="es-VE" sz="1400" dirty="0" smtClean="0">
                <a:latin typeface="Arial" pitchFamily="34" charset="0"/>
                <a:ea typeface="Calibri" pitchFamily="34" charset="0"/>
                <a:cs typeface="Times New Roman" pitchFamily="18" charset="0"/>
              </a:rPr>
              <a:t>La Norma ISO 9004 proporciona directrices que consideran tanto la eficacia como la eficiencia del sistema de gestión de la calidad. El objetivo de esta norma es la mejora del desempeño de la organización y la satisfacción de los clientes y de otras partes interesadas.</a:t>
            </a:r>
            <a:endParaRPr lang="es-VE" sz="1400" dirty="0" smtClean="0">
              <a:latin typeface="Arial" pitchFamily="34" charset="0"/>
            </a:endParaRPr>
          </a:p>
        </p:txBody>
      </p:sp>
      <p:sp>
        <p:nvSpPr>
          <p:cNvPr id="12" name="11 Rectángulo"/>
          <p:cNvSpPr/>
          <p:nvPr/>
        </p:nvSpPr>
        <p:spPr>
          <a:xfrm>
            <a:off x="1571604" y="2214554"/>
            <a:ext cx="6572296" cy="523220"/>
          </a:xfrm>
          <a:prstGeom prst="rect">
            <a:avLst/>
          </a:prstGeom>
        </p:spPr>
        <p:txBody>
          <a:bodyPr wrap="square">
            <a:spAutoFit/>
          </a:bodyPr>
          <a:lstStyle/>
          <a:p>
            <a:pPr algn="just"/>
            <a:r>
              <a:rPr lang="es-VE" sz="1400" dirty="0" smtClean="0">
                <a:latin typeface="Arial" pitchFamily="34" charset="0"/>
                <a:cs typeface="Times New Roman" pitchFamily="18" charset="0"/>
              </a:rPr>
              <a:t>Secciones de la 0 a la 3 cubre objetivos y campo de aplicación, referencias normativas, términos y definiciones.</a:t>
            </a:r>
            <a:endParaRPr lang="es-VE" sz="1400" dirty="0"/>
          </a:p>
        </p:txBody>
      </p:sp>
      <p:grpSp>
        <p:nvGrpSpPr>
          <p:cNvPr id="24" name="23 Grupo"/>
          <p:cNvGrpSpPr/>
          <p:nvPr/>
        </p:nvGrpSpPr>
        <p:grpSpPr>
          <a:xfrm>
            <a:off x="1643042" y="3000372"/>
            <a:ext cx="6572296" cy="2214578"/>
            <a:chOff x="1643042" y="3000372"/>
            <a:chExt cx="6572296" cy="2214578"/>
          </a:xfrm>
        </p:grpSpPr>
        <p:sp>
          <p:nvSpPr>
            <p:cNvPr id="13" name="12 Rectángulo"/>
            <p:cNvSpPr/>
            <p:nvPr/>
          </p:nvSpPr>
          <p:spPr>
            <a:xfrm>
              <a:off x="1714480" y="3000372"/>
              <a:ext cx="971741" cy="307777"/>
            </a:xfrm>
            <a:prstGeom prst="rect">
              <a:avLst/>
            </a:prstGeom>
          </p:spPr>
          <p:txBody>
            <a:bodyPr wrap="none">
              <a:spAutoFit/>
            </a:bodyPr>
            <a:lstStyle/>
            <a:p>
              <a:r>
                <a:rPr lang="es-VE" sz="1400" dirty="0" smtClean="0">
                  <a:latin typeface="Arial" pitchFamily="34" charset="0"/>
                  <a:cs typeface="Times New Roman" pitchFamily="18" charset="0"/>
                </a:rPr>
                <a:t>Sección 4</a:t>
              </a:r>
              <a:endParaRPr lang="es-VE" sz="1400" dirty="0"/>
            </a:p>
          </p:txBody>
        </p:sp>
        <p:sp>
          <p:nvSpPr>
            <p:cNvPr id="14" name="13 Rectángulo redondeado"/>
            <p:cNvSpPr/>
            <p:nvPr/>
          </p:nvSpPr>
          <p:spPr>
            <a:xfrm>
              <a:off x="2928926" y="3000372"/>
              <a:ext cx="5072098" cy="500066"/>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5" name="14 CuadroTexto"/>
            <p:cNvSpPr txBox="1"/>
            <p:nvPr/>
          </p:nvSpPr>
          <p:spPr>
            <a:xfrm>
              <a:off x="3071802" y="3000372"/>
              <a:ext cx="5143536" cy="338554"/>
            </a:xfrm>
            <a:prstGeom prst="rect">
              <a:avLst/>
            </a:prstGeom>
            <a:noFill/>
          </p:spPr>
          <p:txBody>
            <a:bodyPr wrap="square" rtlCol="0">
              <a:spAutoFit/>
            </a:bodyPr>
            <a:lstStyle/>
            <a:p>
              <a:r>
                <a:rPr lang="es-VE" sz="1600" dirty="0" smtClean="0"/>
                <a:t>Gestión para el éxito sostenido de una Organización</a:t>
              </a:r>
              <a:endParaRPr lang="es-VE" sz="1600" dirty="0"/>
            </a:p>
          </p:txBody>
        </p:sp>
        <p:sp>
          <p:nvSpPr>
            <p:cNvPr id="17" name="16 Rectángulo"/>
            <p:cNvSpPr/>
            <p:nvPr/>
          </p:nvSpPr>
          <p:spPr>
            <a:xfrm>
              <a:off x="1643042" y="3714752"/>
              <a:ext cx="971741" cy="307777"/>
            </a:xfrm>
            <a:prstGeom prst="rect">
              <a:avLst/>
            </a:prstGeom>
          </p:spPr>
          <p:txBody>
            <a:bodyPr wrap="none">
              <a:spAutoFit/>
            </a:bodyPr>
            <a:lstStyle/>
            <a:p>
              <a:r>
                <a:rPr lang="es-VE" sz="1400" dirty="0" smtClean="0">
                  <a:latin typeface="Arial" pitchFamily="34" charset="0"/>
                  <a:cs typeface="Times New Roman" pitchFamily="18" charset="0"/>
                </a:rPr>
                <a:t>Sección 5</a:t>
              </a:r>
              <a:endParaRPr lang="es-VE" sz="1400" dirty="0"/>
            </a:p>
          </p:txBody>
        </p:sp>
        <p:sp>
          <p:nvSpPr>
            <p:cNvPr id="18" name="17 Rectángulo redondeado"/>
            <p:cNvSpPr/>
            <p:nvPr/>
          </p:nvSpPr>
          <p:spPr>
            <a:xfrm>
              <a:off x="2928926" y="3857628"/>
              <a:ext cx="5072098" cy="500066"/>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9" name="18 CuadroTexto"/>
            <p:cNvSpPr txBox="1"/>
            <p:nvPr/>
          </p:nvSpPr>
          <p:spPr>
            <a:xfrm>
              <a:off x="3071802" y="3857628"/>
              <a:ext cx="3071834" cy="338554"/>
            </a:xfrm>
            <a:prstGeom prst="rect">
              <a:avLst/>
            </a:prstGeom>
            <a:noFill/>
          </p:spPr>
          <p:txBody>
            <a:bodyPr wrap="square" rtlCol="0">
              <a:spAutoFit/>
            </a:bodyPr>
            <a:lstStyle/>
            <a:p>
              <a:r>
                <a:rPr lang="es-VE" sz="1600" dirty="0" smtClean="0"/>
                <a:t>Estrategia y política</a:t>
              </a:r>
              <a:endParaRPr lang="es-VE" sz="1600" dirty="0"/>
            </a:p>
          </p:txBody>
        </p:sp>
        <p:sp>
          <p:nvSpPr>
            <p:cNvPr id="20" name="19 Rectángulo"/>
            <p:cNvSpPr/>
            <p:nvPr/>
          </p:nvSpPr>
          <p:spPr>
            <a:xfrm>
              <a:off x="1714480" y="4572008"/>
              <a:ext cx="971741" cy="307777"/>
            </a:xfrm>
            <a:prstGeom prst="rect">
              <a:avLst/>
            </a:prstGeom>
          </p:spPr>
          <p:txBody>
            <a:bodyPr wrap="none">
              <a:spAutoFit/>
            </a:bodyPr>
            <a:lstStyle/>
            <a:p>
              <a:r>
                <a:rPr lang="es-VE" sz="1400" dirty="0" smtClean="0">
                  <a:latin typeface="Arial" pitchFamily="34" charset="0"/>
                  <a:cs typeface="Times New Roman" pitchFamily="18" charset="0"/>
                </a:rPr>
                <a:t>Sección 6</a:t>
              </a:r>
              <a:endParaRPr lang="es-VE" sz="1400" dirty="0"/>
            </a:p>
          </p:txBody>
        </p:sp>
        <p:sp>
          <p:nvSpPr>
            <p:cNvPr id="21" name="20 Rectángulo redondeado"/>
            <p:cNvSpPr/>
            <p:nvPr/>
          </p:nvSpPr>
          <p:spPr>
            <a:xfrm>
              <a:off x="2928926" y="4714884"/>
              <a:ext cx="5072098" cy="500066"/>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2" name="21 CuadroTexto"/>
            <p:cNvSpPr txBox="1"/>
            <p:nvPr/>
          </p:nvSpPr>
          <p:spPr>
            <a:xfrm>
              <a:off x="3000364" y="4857760"/>
              <a:ext cx="3214710" cy="338554"/>
            </a:xfrm>
            <a:prstGeom prst="rect">
              <a:avLst/>
            </a:prstGeom>
            <a:noFill/>
          </p:spPr>
          <p:txBody>
            <a:bodyPr wrap="square" rtlCol="0">
              <a:spAutoFit/>
            </a:bodyPr>
            <a:lstStyle/>
            <a:p>
              <a:r>
                <a:rPr lang="es-VE" sz="1600" dirty="0" smtClean="0"/>
                <a:t>Gestión de los Recursos</a:t>
              </a:r>
              <a:endParaRPr lang="es-VE" sz="1600" dirty="0"/>
            </a:p>
          </p:txBody>
        </p:sp>
      </p:grpSp>
      <p:sp>
        <p:nvSpPr>
          <p:cNvPr id="23" name="22 Rectángulo"/>
          <p:cNvSpPr/>
          <p:nvPr/>
        </p:nvSpPr>
        <p:spPr>
          <a:xfrm>
            <a:off x="3377789" y="500042"/>
            <a:ext cx="1915909" cy="369332"/>
          </a:xfrm>
          <a:prstGeom prst="rect">
            <a:avLst/>
          </a:prstGeom>
        </p:spPr>
        <p:txBody>
          <a:bodyPr wrap="none">
            <a:spAutoFit/>
          </a:bodyPr>
          <a:lstStyle/>
          <a:p>
            <a:r>
              <a:rPr lang="es-VE" dirty="0" smtClean="0">
                <a:latin typeface="Arial" pitchFamily="34" charset="0"/>
                <a:ea typeface="Calibri" pitchFamily="34" charset="0"/>
                <a:cs typeface="Times New Roman" pitchFamily="18" charset="0"/>
              </a:rPr>
              <a:t>Norma ISO 9004</a:t>
            </a:r>
            <a:endParaRPr lang="es-VE"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30" name="29 CuadroTexto"/>
          <p:cNvSpPr txBox="1"/>
          <p:nvPr/>
        </p:nvSpPr>
        <p:spPr>
          <a:xfrm>
            <a:off x="1571604" y="0"/>
            <a:ext cx="7429500" cy="292100"/>
          </a:xfrm>
          <a:prstGeom prst="rect">
            <a:avLst/>
          </a:prstGeom>
          <a:noFill/>
          <a:ln>
            <a:noFill/>
          </a:ln>
          <a:effectLst>
            <a:outerShdw blurRad="50800" dist="38100" dir="8100000" algn="tr" rotWithShape="0">
              <a:prstClr val="black">
                <a:alpha val="40000"/>
              </a:prstClr>
            </a:outerShdw>
          </a:effectLst>
        </p:spPr>
        <p:txBody>
          <a:bodyPr>
            <a:spAutoFit/>
          </a:bodyPr>
          <a:lstStyle/>
          <a:p>
            <a:pPr fontAlgn="auto">
              <a:spcBef>
                <a:spcPts val="0"/>
              </a:spcBef>
              <a:spcAft>
                <a:spcPts val="0"/>
              </a:spcAft>
              <a:defRPr/>
            </a:pPr>
            <a:r>
              <a:rPr lang="es-ES" sz="1300" dirty="0">
                <a:solidFill>
                  <a:srgbClr val="002060"/>
                </a:solidFill>
                <a:latin typeface="Britannic Bold" pitchFamily="34" charset="0"/>
              </a:rPr>
              <a:t>TEMA </a:t>
            </a:r>
            <a:r>
              <a:rPr lang="es-ES" sz="1300" dirty="0" smtClean="0">
                <a:solidFill>
                  <a:srgbClr val="002060"/>
                </a:solidFill>
                <a:latin typeface="Britannic Bold" pitchFamily="34" charset="0"/>
              </a:rPr>
              <a:t>3: NORMAS, METODOS DE ASEGURAMIENTO A NIVEL NACIONAL E INTERNACIONAL, AUDITORÍAS </a:t>
            </a:r>
            <a:endParaRPr lang="es-VE" sz="1300" dirty="0">
              <a:solidFill>
                <a:srgbClr val="002060"/>
              </a:solidFill>
              <a:latin typeface="Britannic Bold" pitchFamily="34" charset="0"/>
            </a:endParaRPr>
          </a:p>
        </p:txBody>
      </p:sp>
      <p:grpSp>
        <p:nvGrpSpPr>
          <p:cNvPr id="22" name="21 Grupo"/>
          <p:cNvGrpSpPr/>
          <p:nvPr/>
        </p:nvGrpSpPr>
        <p:grpSpPr>
          <a:xfrm>
            <a:off x="1643042" y="928670"/>
            <a:ext cx="6357982" cy="2286016"/>
            <a:chOff x="1643042" y="928670"/>
            <a:chExt cx="6357982" cy="2286016"/>
          </a:xfrm>
        </p:grpSpPr>
        <p:sp>
          <p:nvSpPr>
            <p:cNvPr id="12" name="11 Rectángulo"/>
            <p:cNvSpPr/>
            <p:nvPr/>
          </p:nvSpPr>
          <p:spPr>
            <a:xfrm>
              <a:off x="1643042" y="1000108"/>
              <a:ext cx="971741" cy="307777"/>
            </a:xfrm>
            <a:prstGeom prst="rect">
              <a:avLst/>
            </a:prstGeom>
          </p:spPr>
          <p:txBody>
            <a:bodyPr wrap="none">
              <a:spAutoFit/>
            </a:bodyPr>
            <a:lstStyle/>
            <a:p>
              <a:r>
                <a:rPr lang="es-VE" sz="1400" dirty="0" smtClean="0">
                  <a:latin typeface="Arial" pitchFamily="34" charset="0"/>
                  <a:cs typeface="Times New Roman" pitchFamily="18" charset="0"/>
                </a:rPr>
                <a:t>Sección 7</a:t>
              </a:r>
              <a:endParaRPr lang="es-VE" sz="1400" dirty="0"/>
            </a:p>
          </p:txBody>
        </p:sp>
        <p:sp>
          <p:nvSpPr>
            <p:cNvPr id="13" name="12 Rectángulo redondeado"/>
            <p:cNvSpPr/>
            <p:nvPr/>
          </p:nvSpPr>
          <p:spPr>
            <a:xfrm>
              <a:off x="2928926" y="928670"/>
              <a:ext cx="5072098" cy="500066"/>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4" name="13 CuadroTexto"/>
            <p:cNvSpPr txBox="1"/>
            <p:nvPr/>
          </p:nvSpPr>
          <p:spPr>
            <a:xfrm>
              <a:off x="3071802" y="1071546"/>
              <a:ext cx="3071834" cy="338554"/>
            </a:xfrm>
            <a:prstGeom prst="rect">
              <a:avLst/>
            </a:prstGeom>
            <a:noFill/>
          </p:spPr>
          <p:txBody>
            <a:bodyPr wrap="square" rtlCol="0">
              <a:spAutoFit/>
            </a:bodyPr>
            <a:lstStyle/>
            <a:p>
              <a:r>
                <a:rPr lang="es-VE" sz="1600" dirty="0" smtClean="0"/>
                <a:t>Gestión de los Procesos</a:t>
              </a:r>
              <a:endParaRPr lang="es-VE" sz="1600" dirty="0"/>
            </a:p>
          </p:txBody>
        </p:sp>
        <p:sp>
          <p:nvSpPr>
            <p:cNvPr id="15" name="14 Rectángulo"/>
            <p:cNvSpPr/>
            <p:nvPr/>
          </p:nvSpPr>
          <p:spPr>
            <a:xfrm>
              <a:off x="1643042" y="1857364"/>
              <a:ext cx="971741" cy="307777"/>
            </a:xfrm>
            <a:prstGeom prst="rect">
              <a:avLst/>
            </a:prstGeom>
          </p:spPr>
          <p:txBody>
            <a:bodyPr wrap="none">
              <a:spAutoFit/>
            </a:bodyPr>
            <a:lstStyle/>
            <a:p>
              <a:r>
                <a:rPr lang="es-VE" sz="1400" dirty="0" smtClean="0">
                  <a:latin typeface="Arial" pitchFamily="34" charset="0"/>
                  <a:cs typeface="Times New Roman" pitchFamily="18" charset="0"/>
                </a:rPr>
                <a:t>Sección 8</a:t>
              </a:r>
              <a:endParaRPr lang="es-VE" sz="1400" dirty="0"/>
            </a:p>
          </p:txBody>
        </p:sp>
        <p:sp>
          <p:nvSpPr>
            <p:cNvPr id="17" name="16 Rectángulo redondeado"/>
            <p:cNvSpPr/>
            <p:nvPr/>
          </p:nvSpPr>
          <p:spPr>
            <a:xfrm>
              <a:off x="2928926" y="1785926"/>
              <a:ext cx="5072098" cy="500066"/>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8" name="17 CuadroTexto"/>
            <p:cNvSpPr txBox="1"/>
            <p:nvPr/>
          </p:nvSpPr>
          <p:spPr>
            <a:xfrm>
              <a:off x="2928926" y="1928802"/>
              <a:ext cx="4857784" cy="338554"/>
            </a:xfrm>
            <a:prstGeom prst="rect">
              <a:avLst/>
            </a:prstGeom>
            <a:noFill/>
          </p:spPr>
          <p:txBody>
            <a:bodyPr wrap="square" rtlCol="0">
              <a:spAutoFit/>
            </a:bodyPr>
            <a:lstStyle/>
            <a:p>
              <a:r>
                <a:rPr lang="es-VE" sz="1600" dirty="0" smtClean="0"/>
                <a:t>Seguimiento, Medición, Análisis y Revisión</a:t>
              </a:r>
              <a:endParaRPr lang="es-VE" sz="1600" dirty="0"/>
            </a:p>
          </p:txBody>
        </p:sp>
        <p:sp>
          <p:nvSpPr>
            <p:cNvPr id="19" name="18 Rectángulo"/>
            <p:cNvSpPr/>
            <p:nvPr/>
          </p:nvSpPr>
          <p:spPr>
            <a:xfrm>
              <a:off x="1643042" y="2714620"/>
              <a:ext cx="971741" cy="307777"/>
            </a:xfrm>
            <a:prstGeom prst="rect">
              <a:avLst/>
            </a:prstGeom>
          </p:spPr>
          <p:txBody>
            <a:bodyPr wrap="none">
              <a:spAutoFit/>
            </a:bodyPr>
            <a:lstStyle/>
            <a:p>
              <a:r>
                <a:rPr lang="es-VE" sz="1400" dirty="0" smtClean="0">
                  <a:latin typeface="Arial" pitchFamily="34" charset="0"/>
                  <a:cs typeface="Times New Roman" pitchFamily="18" charset="0"/>
                </a:rPr>
                <a:t>Sección 9</a:t>
              </a:r>
              <a:endParaRPr lang="es-VE" sz="1400" dirty="0"/>
            </a:p>
          </p:txBody>
        </p:sp>
        <p:sp>
          <p:nvSpPr>
            <p:cNvPr id="20" name="19 Rectángulo redondeado"/>
            <p:cNvSpPr/>
            <p:nvPr/>
          </p:nvSpPr>
          <p:spPr>
            <a:xfrm>
              <a:off x="2928926" y="2714620"/>
              <a:ext cx="5072098" cy="500066"/>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1" name="20 CuadroTexto"/>
            <p:cNvSpPr txBox="1"/>
            <p:nvPr/>
          </p:nvSpPr>
          <p:spPr>
            <a:xfrm>
              <a:off x="3071802" y="2786058"/>
              <a:ext cx="4786346" cy="338554"/>
            </a:xfrm>
            <a:prstGeom prst="rect">
              <a:avLst/>
            </a:prstGeom>
            <a:noFill/>
          </p:spPr>
          <p:txBody>
            <a:bodyPr wrap="square" rtlCol="0">
              <a:spAutoFit/>
            </a:bodyPr>
            <a:lstStyle/>
            <a:p>
              <a:r>
                <a:rPr lang="es-VE" sz="1600" dirty="0" smtClean="0"/>
                <a:t>Mejora, Innovación y Aprendizaje</a:t>
              </a:r>
              <a:endParaRPr lang="es-VE" sz="1600" dirty="0"/>
            </a:p>
          </p:txBody>
        </p:sp>
      </p:grpSp>
      <p:sp>
        <p:nvSpPr>
          <p:cNvPr id="26" name="Rectangle 2"/>
          <p:cNvSpPr>
            <a:spLocks noChangeArrowheads="1"/>
          </p:cNvSpPr>
          <p:nvPr/>
        </p:nvSpPr>
        <p:spPr bwMode="auto">
          <a:xfrm>
            <a:off x="1714480" y="3857628"/>
            <a:ext cx="6643734"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Objeto y campo de aplicación</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s-VE" sz="1400" b="0" i="0" u="none" strike="noStrike" cap="none" normalizeH="0" baseline="0" dirty="0" smtClean="0">
                <a:ln>
                  <a:noFill/>
                </a:ln>
                <a:solidFill>
                  <a:schemeClr val="tx1"/>
                </a:solidFill>
                <a:effectLst/>
                <a:latin typeface="Arial" pitchFamily="34" charset="0"/>
                <a:cs typeface="Arial" pitchFamily="34" charset="0"/>
              </a:rPr>
              <a:t>Esta Norma Internacional proporciona orientación a las Organizaciones para lograr el éxito sostenido mediante el enfoque en sistema de Gestión de la Calidad. Es aplicable a cualquier organización independientemente</a:t>
            </a:r>
            <a:r>
              <a:rPr kumimoji="0" lang="es-VE" sz="1400" b="0" i="0" u="none" strike="noStrike" cap="none" normalizeH="0" dirty="0" smtClean="0">
                <a:ln>
                  <a:noFill/>
                </a:ln>
                <a:solidFill>
                  <a:schemeClr val="tx1"/>
                </a:solidFill>
                <a:effectLst/>
                <a:latin typeface="Arial" pitchFamily="34" charset="0"/>
                <a:cs typeface="Arial" pitchFamily="34" charset="0"/>
              </a:rPr>
              <a:t> de su tamaño, tipo o actividad.</a:t>
            </a: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grpSp>
        <p:nvGrpSpPr>
          <p:cNvPr id="46" name="45 Grupo"/>
          <p:cNvGrpSpPr/>
          <p:nvPr/>
        </p:nvGrpSpPr>
        <p:grpSpPr>
          <a:xfrm>
            <a:off x="1357290" y="1000108"/>
            <a:ext cx="7286676" cy="1500198"/>
            <a:chOff x="1500166" y="1000108"/>
            <a:chExt cx="7286676" cy="1500198"/>
          </a:xfrm>
        </p:grpSpPr>
        <p:sp>
          <p:nvSpPr>
            <p:cNvPr id="26" name="25 Rectángulo"/>
            <p:cNvSpPr/>
            <p:nvPr/>
          </p:nvSpPr>
          <p:spPr>
            <a:xfrm>
              <a:off x="1500166" y="1000108"/>
              <a:ext cx="7286676" cy="285752"/>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cxnSp>
          <p:nvCxnSpPr>
            <p:cNvPr id="27" name="26 Conector recto de flecha"/>
            <p:cNvCxnSpPr/>
            <p:nvPr/>
          </p:nvCxnSpPr>
          <p:spPr>
            <a:xfrm rot="5400000">
              <a:off x="4501356"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27 Conector recto de flecha"/>
            <p:cNvCxnSpPr/>
            <p:nvPr/>
          </p:nvCxnSpPr>
          <p:spPr>
            <a:xfrm rot="5400000">
              <a:off x="5858678" y="142794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28 Rectángulo"/>
            <p:cNvSpPr/>
            <p:nvPr/>
          </p:nvSpPr>
          <p:spPr>
            <a:xfrm>
              <a:off x="6643702" y="1571612"/>
              <a:ext cx="1285884"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33" name="32 CuadroTexto"/>
            <p:cNvSpPr txBox="1"/>
            <p:nvPr/>
          </p:nvSpPr>
          <p:spPr>
            <a:xfrm>
              <a:off x="6715140" y="1643050"/>
              <a:ext cx="1143008" cy="738664"/>
            </a:xfrm>
            <a:prstGeom prst="rect">
              <a:avLst/>
            </a:prstGeom>
            <a:noFill/>
          </p:spPr>
          <p:txBody>
            <a:bodyPr wrap="square" rtlCol="0">
              <a:spAutoFit/>
            </a:bodyPr>
            <a:lstStyle/>
            <a:p>
              <a:r>
                <a:rPr lang="es-VE" sz="1050" dirty="0" smtClean="0"/>
                <a:t>Partes Interesadas, necesidades y expectativas</a:t>
              </a:r>
              <a:endParaRPr lang="es-VE" sz="1050" dirty="0"/>
            </a:p>
          </p:txBody>
        </p:sp>
        <p:sp>
          <p:nvSpPr>
            <p:cNvPr id="36" name="35 CuadroTexto"/>
            <p:cNvSpPr txBox="1"/>
            <p:nvPr/>
          </p:nvSpPr>
          <p:spPr>
            <a:xfrm>
              <a:off x="2000232" y="1000108"/>
              <a:ext cx="6357982" cy="369332"/>
            </a:xfrm>
            <a:prstGeom prst="rect">
              <a:avLst/>
            </a:prstGeom>
            <a:noFill/>
          </p:spPr>
          <p:txBody>
            <a:bodyPr wrap="square" rtlCol="0">
              <a:spAutoFit/>
            </a:bodyPr>
            <a:lstStyle/>
            <a:p>
              <a:r>
                <a:rPr lang="es-VE" dirty="0" smtClean="0">
                  <a:solidFill>
                    <a:schemeClr val="bg1"/>
                  </a:solidFill>
                </a:rPr>
                <a:t>4Gestión para el éxito sostenido de una Organización</a:t>
              </a:r>
              <a:endParaRPr lang="es-VE" dirty="0">
                <a:solidFill>
                  <a:schemeClr val="bg1"/>
                </a:solidFill>
              </a:endParaRPr>
            </a:p>
          </p:txBody>
        </p:sp>
        <p:sp>
          <p:nvSpPr>
            <p:cNvPr id="37" name="36 Rectángulo"/>
            <p:cNvSpPr/>
            <p:nvPr/>
          </p:nvSpPr>
          <p:spPr>
            <a:xfrm>
              <a:off x="5429256" y="1571612"/>
              <a:ext cx="1071570"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40" name="39 CuadroTexto"/>
            <p:cNvSpPr txBox="1"/>
            <p:nvPr/>
          </p:nvSpPr>
          <p:spPr>
            <a:xfrm>
              <a:off x="5429256" y="1643050"/>
              <a:ext cx="1143008" cy="415498"/>
            </a:xfrm>
            <a:prstGeom prst="rect">
              <a:avLst/>
            </a:prstGeom>
            <a:noFill/>
          </p:spPr>
          <p:txBody>
            <a:bodyPr wrap="square" rtlCol="0">
              <a:spAutoFit/>
            </a:bodyPr>
            <a:lstStyle/>
            <a:p>
              <a:r>
                <a:rPr lang="es-VE" sz="1050" dirty="0" smtClean="0"/>
                <a:t>El entorno de la Organización</a:t>
              </a:r>
              <a:endParaRPr lang="es-VE" sz="1050" dirty="0"/>
            </a:p>
          </p:txBody>
        </p:sp>
        <p:sp>
          <p:nvSpPr>
            <p:cNvPr id="41" name="40 Rectángulo"/>
            <p:cNvSpPr/>
            <p:nvPr/>
          </p:nvSpPr>
          <p:spPr>
            <a:xfrm>
              <a:off x="2643174" y="1571612"/>
              <a:ext cx="1214446"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42" name="41 CuadroTexto"/>
            <p:cNvSpPr txBox="1"/>
            <p:nvPr/>
          </p:nvSpPr>
          <p:spPr>
            <a:xfrm>
              <a:off x="2786050" y="1674886"/>
              <a:ext cx="1285884" cy="253916"/>
            </a:xfrm>
            <a:prstGeom prst="rect">
              <a:avLst/>
            </a:prstGeom>
            <a:noFill/>
          </p:spPr>
          <p:txBody>
            <a:bodyPr wrap="square" rtlCol="0">
              <a:spAutoFit/>
            </a:bodyPr>
            <a:lstStyle/>
            <a:p>
              <a:r>
                <a:rPr lang="es-VE" sz="1050" dirty="0" smtClean="0"/>
                <a:t>Generalidades</a:t>
              </a:r>
              <a:endParaRPr lang="es-VE" sz="1050" dirty="0"/>
            </a:p>
          </p:txBody>
        </p:sp>
        <p:sp>
          <p:nvSpPr>
            <p:cNvPr id="43" name="42 Rectángulo"/>
            <p:cNvSpPr/>
            <p:nvPr/>
          </p:nvSpPr>
          <p:spPr>
            <a:xfrm>
              <a:off x="4000496" y="1571612"/>
              <a:ext cx="1214446"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44" name="43 CuadroTexto"/>
            <p:cNvSpPr txBox="1"/>
            <p:nvPr/>
          </p:nvSpPr>
          <p:spPr>
            <a:xfrm>
              <a:off x="4000496" y="1674886"/>
              <a:ext cx="1143008" cy="253916"/>
            </a:xfrm>
            <a:prstGeom prst="rect">
              <a:avLst/>
            </a:prstGeom>
            <a:noFill/>
          </p:spPr>
          <p:txBody>
            <a:bodyPr wrap="square" rtlCol="0">
              <a:spAutoFit/>
            </a:bodyPr>
            <a:lstStyle/>
            <a:p>
              <a:r>
                <a:rPr lang="es-VE" sz="1050" dirty="0" smtClean="0"/>
                <a:t>Éxito sostenido</a:t>
              </a:r>
              <a:endParaRPr lang="es-VE" sz="1050" dirty="0"/>
            </a:p>
          </p:txBody>
        </p:sp>
        <p:cxnSp>
          <p:nvCxnSpPr>
            <p:cNvPr id="34" name="33 Conector recto de flecha"/>
            <p:cNvCxnSpPr/>
            <p:nvPr/>
          </p:nvCxnSpPr>
          <p:spPr>
            <a:xfrm rot="5400000">
              <a:off x="3144034"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5" name="44 Conector recto de flecha"/>
            <p:cNvCxnSpPr/>
            <p:nvPr/>
          </p:nvCxnSpPr>
          <p:spPr>
            <a:xfrm rot="5400000">
              <a:off x="7144562"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51" name="50 Grupo"/>
          <p:cNvGrpSpPr/>
          <p:nvPr/>
        </p:nvGrpSpPr>
        <p:grpSpPr>
          <a:xfrm>
            <a:off x="1285852" y="3143248"/>
            <a:ext cx="7286676" cy="1357322"/>
            <a:chOff x="1285852" y="3143248"/>
            <a:chExt cx="7286676" cy="1357322"/>
          </a:xfrm>
        </p:grpSpPr>
        <p:sp>
          <p:nvSpPr>
            <p:cNvPr id="93" name="92 Rectángulo"/>
            <p:cNvSpPr/>
            <p:nvPr/>
          </p:nvSpPr>
          <p:spPr>
            <a:xfrm>
              <a:off x="1285852" y="3143248"/>
              <a:ext cx="7286676" cy="285752"/>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cxnSp>
          <p:nvCxnSpPr>
            <p:cNvPr id="94" name="93 Conector recto de flecha"/>
            <p:cNvCxnSpPr/>
            <p:nvPr/>
          </p:nvCxnSpPr>
          <p:spPr>
            <a:xfrm rot="5400000">
              <a:off x="4358480" y="3571876"/>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5" name="94 Conector recto de flecha"/>
            <p:cNvCxnSpPr/>
            <p:nvPr/>
          </p:nvCxnSpPr>
          <p:spPr>
            <a:xfrm rot="5400000">
              <a:off x="5572926" y="357108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6" name="95 Rectángulo"/>
            <p:cNvSpPr/>
            <p:nvPr/>
          </p:nvSpPr>
          <p:spPr>
            <a:xfrm>
              <a:off x="6429388" y="3714752"/>
              <a:ext cx="1285884" cy="785818"/>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dirty="0" smtClean="0"/>
            </a:p>
            <a:p>
              <a:pPr algn="ctr"/>
              <a:endParaRPr lang="es-VE" dirty="0"/>
            </a:p>
          </p:txBody>
        </p:sp>
        <p:sp>
          <p:nvSpPr>
            <p:cNvPr id="97" name="96 CuadroTexto"/>
            <p:cNvSpPr txBox="1"/>
            <p:nvPr/>
          </p:nvSpPr>
          <p:spPr>
            <a:xfrm>
              <a:off x="6500826" y="3786190"/>
              <a:ext cx="1143008" cy="577081"/>
            </a:xfrm>
            <a:prstGeom prst="rect">
              <a:avLst/>
            </a:prstGeom>
            <a:noFill/>
          </p:spPr>
          <p:txBody>
            <a:bodyPr wrap="square" rtlCol="0">
              <a:spAutoFit/>
            </a:bodyPr>
            <a:lstStyle/>
            <a:p>
              <a:r>
                <a:rPr lang="es-VE" sz="1050" dirty="0" smtClean="0"/>
                <a:t>Comunicación de la estrategia y la política</a:t>
              </a:r>
              <a:endParaRPr lang="es-VE" sz="1050" dirty="0"/>
            </a:p>
          </p:txBody>
        </p:sp>
        <p:sp>
          <p:nvSpPr>
            <p:cNvPr id="98" name="97 CuadroTexto"/>
            <p:cNvSpPr txBox="1"/>
            <p:nvPr/>
          </p:nvSpPr>
          <p:spPr>
            <a:xfrm>
              <a:off x="3428992" y="3143248"/>
              <a:ext cx="3143272" cy="369332"/>
            </a:xfrm>
            <a:prstGeom prst="rect">
              <a:avLst/>
            </a:prstGeom>
            <a:noFill/>
          </p:spPr>
          <p:txBody>
            <a:bodyPr wrap="square" rtlCol="0">
              <a:spAutoFit/>
            </a:bodyPr>
            <a:lstStyle/>
            <a:p>
              <a:r>
                <a:rPr lang="es-VE" dirty="0" smtClean="0">
                  <a:solidFill>
                    <a:schemeClr val="bg1"/>
                  </a:solidFill>
                </a:rPr>
                <a:t>5 Estrategia y Política</a:t>
              </a:r>
              <a:endParaRPr lang="es-VE" dirty="0">
                <a:solidFill>
                  <a:schemeClr val="bg1"/>
                </a:solidFill>
              </a:endParaRPr>
            </a:p>
          </p:txBody>
        </p:sp>
        <p:sp>
          <p:nvSpPr>
            <p:cNvPr id="99" name="98 Rectángulo"/>
            <p:cNvSpPr/>
            <p:nvPr/>
          </p:nvSpPr>
          <p:spPr>
            <a:xfrm>
              <a:off x="5214942" y="3714752"/>
              <a:ext cx="1071570" cy="785818"/>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00" name="99 CuadroTexto"/>
            <p:cNvSpPr txBox="1"/>
            <p:nvPr/>
          </p:nvSpPr>
          <p:spPr>
            <a:xfrm>
              <a:off x="5286380" y="3786190"/>
              <a:ext cx="1143008" cy="577081"/>
            </a:xfrm>
            <a:prstGeom prst="rect">
              <a:avLst/>
            </a:prstGeom>
            <a:noFill/>
          </p:spPr>
          <p:txBody>
            <a:bodyPr wrap="square" rtlCol="0">
              <a:spAutoFit/>
            </a:bodyPr>
            <a:lstStyle/>
            <a:p>
              <a:r>
                <a:rPr lang="es-VE" sz="1050" dirty="0" smtClean="0"/>
                <a:t>Despliegue de la estrategia y la política</a:t>
              </a:r>
              <a:endParaRPr lang="es-VE" sz="1050" dirty="0"/>
            </a:p>
          </p:txBody>
        </p:sp>
        <p:sp>
          <p:nvSpPr>
            <p:cNvPr id="101" name="100 Rectángulo"/>
            <p:cNvSpPr/>
            <p:nvPr/>
          </p:nvSpPr>
          <p:spPr>
            <a:xfrm>
              <a:off x="2500298" y="3714752"/>
              <a:ext cx="1214446" cy="57150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02" name="101 CuadroTexto"/>
            <p:cNvSpPr txBox="1"/>
            <p:nvPr/>
          </p:nvSpPr>
          <p:spPr>
            <a:xfrm>
              <a:off x="2571736" y="3857628"/>
              <a:ext cx="1285884" cy="253916"/>
            </a:xfrm>
            <a:prstGeom prst="rect">
              <a:avLst/>
            </a:prstGeom>
            <a:noFill/>
          </p:spPr>
          <p:txBody>
            <a:bodyPr wrap="square" rtlCol="0">
              <a:spAutoFit/>
            </a:bodyPr>
            <a:lstStyle/>
            <a:p>
              <a:pPr algn="ctr"/>
              <a:r>
                <a:rPr lang="es-VE" sz="1050" dirty="0" smtClean="0"/>
                <a:t>Generalidades</a:t>
              </a:r>
              <a:endParaRPr lang="es-VE" sz="1050" dirty="0"/>
            </a:p>
          </p:txBody>
        </p:sp>
        <p:sp>
          <p:nvSpPr>
            <p:cNvPr id="103" name="102 Rectángulo"/>
            <p:cNvSpPr/>
            <p:nvPr/>
          </p:nvSpPr>
          <p:spPr>
            <a:xfrm>
              <a:off x="3857620" y="3714752"/>
              <a:ext cx="1214446" cy="785818"/>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04" name="103 CuadroTexto"/>
            <p:cNvSpPr txBox="1"/>
            <p:nvPr/>
          </p:nvSpPr>
          <p:spPr>
            <a:xfrm>
              <a:off x="3929058" y="3786190"/>
              <a:ext cx="1143008" cy="577081"/>
            </a:xfrm>
            <a:prstGeom prst="rect">
              <a:avLst/>
            </a:prstGeom>
            <a:noFill/>
          </p:spPr>
          <p:txBody>
            <a:bodyPr wrap="square" rtlCol="0">
              <a:spAutoFit/>
            </a:bodyPr>
            <a:lstStyle/>
            <a:p>
              <a:r>
                <a:rPr lang="es-VE" sz="1050" dirty="0" smtClean="0"/>
                <a:t>Formulación de la estrategia y la política</a:t>
              </a:r>
              <a:endParaRPr lang="es-VE" sz="1050" dirty="0"/>
            </a:p>
          </p:txBody>
        </p:sp>
        <p:cxnSp>
          <p:nvCxnSpPr>
            <p:cNvPr id="47" name="46 Conector recto de flecha"/>
            <p:cNvCxnSpPr/>
            <p:nvPr/>
          </p:nvCxnSpPr>
          <p:spPr>
            <a:xfrm rot="5400000">
              <a:off x="2929720" y="357108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47 Conector recto de flecha"/>
            <p:cNvCxnSpPr/>
            <p:nvPr/>
          </p:nvCxnSpPr>
          <p:spPr>
            <a:xfrm rot="5400000">
              <a:off x="6786578" y="357108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grpSp>
        <p:nvGrpSpPr>
          <p:cNvPr id="53" name="52 Grupo"/>
          <p:cNvGrpSpPr/>
          <p:nvPr/>
        </p:nvGrpSpPr>
        <p:grpSpPr>
          <a:xfrm>
            <a:off x="1142976" y="1000108"/>
            <a:ext cx="8001056" cy="1500198"/>
            <a:chOff x="1071538" y="1000108"/>
            <a:chExt cx="8001056" cy="1500198"/>
          </a:xfrm>
        </p:grpSpPr>
        <p:sp>
          <p:nvSpPr>
            <p:cNvPr id="11" name="10 Rectángulo"/>
            <p:cNvSpPr/>
            <p:nvPr/>
          </p:nvSpPr>
          <p:spPr>
            <a:xfrm>
              <a:off x="1428728" y="1000108"/>
              <a:ext cx="7358114" cy="285752"/>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cxnSp>
          <p:nvCxnSpPr>
            <p:cNvPr id="12" name="11 Conector recto de flecha"/>
            <p:cNvCxnSpPr/>
            <p:nvPr/>
          </p:nvCxnSpPr>
          <p:spPr>
            <a:xfrm rot="5400000">
              <a:off x="4358480"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12 Conector recto de flecha"/>
            <p:cNvCxnSpPr/>
            <p:nvPr/>
          </p:nvCxnSpPr>
          <p:spPr>
            <a:xfrm rot="5400000">
              <a:off x="6286512" y="1428736"/>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20 CuadroTexto"/>
            <p:cNvSpPr txBox="1"/>
            <p:nvPr/>
          </p:nvSpPr>
          <p:spPr>
            <a:xfrm>
              <a:off x="3071802" y="1000108"/>
              <a:ext cx="5286412" cy="369332"/>
            </a:xfrm>
            <a:prstGeom prst="rect">
              <a:avLst/>
            </a:prstGeom>
            <a:noFill/>
          </p:spPr>
          <p:txBody>
            <a:bodyPr wrap="square" rtlCol="0">
              <a:spAutoFit/>
            </a:bodyPr>
            <a:lstStyle/>
            <a:p>
              <a:r>
                <a:rPr lang="es-VE" dirty="0" smtClean="0">
                  <a:solidFill>
                    <a:schemeClr val="bg1"/>
                  </a:solidFill>
                </a:rPr>
                <a:t>6 Gestión de los Recursos</a:t>
              </a:r>
              <a:endParaRPr lang="es-VE" dirty="0">
                <a:solidFill>
                  <a:schemeClr val="bg1"/>
                </a:solidFill>
              </a:endParaRPr>
            </a:p>
          </p:txBody>
        </p:sp>
        <p:sp>
          <p:nvSpPr>
            <p:cNvPr id="24" name="23 Rectángulo"/>
            <p:cNvSpPr/>
            <p:nvPr/>
          </p:nvSpPr>
          <p:spPr>
            <a:xfrm>
              <a:off x="1142976" y="1571612"/>
              <a:ext cx="928694"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5" name="24 CuadroTexto"/>
            <p:cNvSpPr txBox="1"/>
            <p:nvPr/>
          </p:nvSpPr>
          <p:spPr>
            <a:xfrm>
              <a:off x="1071538" y="1817762"/>
              <a:ext cx="1071570" cy="253916"/>
            </a:xfrm>
            <a:prstGeom prst="rect">
              <a:avLst/>
            </a:prstGeom>
            <a:noFill/>
          </p:spPr>
          <p:txBody>
            <a:bodyPr wrap="square" rtlCol="0">
              <a:spAutoFit/>
            </a:bodyPr>
            <a:lstStyle/>
            <a:p>
              <a:r>
                <a:rPr lang="es-VE" sz="1050" dirty="0" smtClean="0"/>
                <a:t>Generalidades</a:t>
              </a:r>
              <a:endParaRPr lang="es-VE" sz="1050" dirty="0"/>
            </a:p>
          </p:txBody>
        </p:sp>
        <p:sp>
          <p:nvSpPr>
            <p:cNvPr id="67" name="66 Rectángulo"/>
            <p:cNvSpPr/>
            <p:nvPr/>
          </p:nvSpPr>
          <p:spPr>
            <a:xfrm>
              <a:off x="2214546" y="1571612"/>
              <a:ext cx="785818"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68" name="67 Rectángulo"/>
            <p:cNvSpPr/>
            <p:nvPr/>
          </p:nvSpPr>
          <p:spPr>
            <a:xfrm>
              <a:off x="3143240" y="1571612"/>
              <a:ext cx="785818"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69" name="68 Rectángulo"/>
            <p:cNvSpPr/>
            <p:nvPr/>
          </p:nvSpPr>
          <p:spPr>
            <a:xfrm>
              <a:off x="4071934" y="1571612"/>
              <a:ext cx="785818"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70" name="69 Rectángulo"/>
            <p:cNvSpPr/>
            <p:nvPr/>
          </p:nvSpPr>
          <p:spPr>
            <a:xfrm>
              <a:off x="5000628" y="1571612"/>
              <a:ext cx="928694"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71" name="70 Rectángulo"/>
            <p:cNvSpPr/>
            <p:nvPr/>
          </p:nvSpPr>
          <p:spPr>
            <a:xfrm>
              <a:off x="6072198" y="1571612"/>
              <a:ext cx="785818"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72" name="71 Rectángulo"/>
            <p:cNvSpPr/>
            <p:nvPr/>
          </p:nvSpPr>
          <p:spPr>
            <a:xfrm>
              <a:off x="7000892" y="1571612"/>
              <a:ext cx="928694"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73" name="72 Rectángulo"/>
            <p:cNvSpPr/>
            <p:nvPr/>
          </p:nvSpPr>
          <p:spPr>
            <a:xfrm>
              <a:off x="8072462" y="1571612"/>
              <a:ext cx="785818"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74" name="73 CuadroTexto"/>
            <p:cNvSpPr txBox="1"/>
            <p:nvPr/>
          </p:nvSpPr>
          <p:spPr>
            <a:xfrm>
              <a:off x="2214546" y="1817762"/>
              <a:ext cx="785818" cy="253916"/>
            </a:xfrm>
            <a:prstGeom prst="rect">
              <a:avLst/>
            </a:prstGeom>
            <a:noFill/>
          </p:spPr>
          <p:txBody>
            <a:bodyPr wrap="square" rtlCol="0">
              <a:spAutoFit/>
            </a:bodyPr>
            <a:lstStyle/>
            <a:p>
              <a:r>
                <a:rPr lang="es-VE" sz="1050" dirty="0" smtClean="0"/>
                <a:t>Recursos</a:t>
              </a:r>
              <a:endParaRPr lang="es-VE" sz="1050" dirty="0"/>
            </a:p>
          </p:txBody>
        </p:sp>
        <p:sp>
          <p:nvSpPr>
            <p:cNvPr id="75" name="74 CuadroTexto"/>
            <p:cNvSpPr txBox="1"/>
            <p:nvPr/>
          </p:nvSpPr>
          <p:spPr>
            <a:xfrm>
              <a:off x="3071802" y="1780349"/>
              <a:ext cx="1071570" cy="577081"/>
            </a:xfrm>
            <a:prstGeom prst="rect">
              <a:avLst/>
            </a:prstGeom>
            <a:noFill/>
          </p:spPr>
          <p:txBody>
            <a:bodyPr wrap="square" rtlCol="0">
              <a:spAutoFit/>
            </a:bodyPr>
            <a:lstStyle/>
            <a:p>
              <a:r>
                <a:rPr lang="es-VE" sz="1050" dirty="0" smtClean="0"/>
                <a:t>Personas en la Organización</a:t>
              </a:r>
              <a:endParaRPr lang="es-VE" sz="1050" dirty="0"/>
            </a:p>
          </p:txBody>
        </p:sp>
        <p:sp>
          <p:nvSpPr>
            <p:cNvPr id="76" name="75 CuadroTexto"/>
            <p:cNvSpPr txBox="1"/>
            <p:nvPr/>
          </p:nvSpPr>
          <p:spPr>
            <a:xfrm>
              <a:off x="4000496" y="1785926"/>
              <a:ext cx="1000132" cy="415498"/>
            </a:xfrm>
            <a:prstGeom prst="rect">
              <a:avLst/>
            </a:prstGeom>
            <a:noFill/>
          </p:spPr>
          <p:txBody>
            <a:bodyPr wrap="square" rtlCol="0">
              <a:spAutoFit/>
            </a:bodyPr>
            <a:lstStyle/>
            <a:p>
              <a:r>
                <a:rPr lang="es-VE" sz="1050" dirty="0" smtClean="0"/>
                <a:t>Proveedores y aliados</a:t>
              </a:r>
              <a:endParaRPr lang="es-VE" sz="1050" dirty="0"/>
            </a:p>
          </p:txBody>
        </p:sp>
        <p:sp>
          <p:nvSpPr>
            <p:cNvPr id="77" name="76 CuadroTexto"/>
            <p:cNvSpPr txBox="1"/>
            <p:nvPr/>
          </p:nvSpPr>
          <p:spPr>
            <a:xfrm>
              <a:off x="4929190" y="1785926"/>
              <a:ext cx="1071570" cy="253916"/>
            </a:xfrm>
            <a:prstGeom prst="rect">
              <a:avLst/>
            </a:prstGeom>
            <a:noFill/>
          </p:spPr>
          <p:txBody>
            <a:bodyPr wrap="square" rtlCol="0">
              <a:spAutoFit/>
            </a:bodyPr>
            <a:lstStyle/>
            <a:p>
              <a:r>
                <a:rPr lang="es-VE" sz="1050" dirty="0" smtClean="0"/>
                <a:t>Infraestructura</a:t>
              </a:r>
              <a:endParaRPr lang="es-VE" sz="1050" dirty="0"/>
            </a:p>
          </p:txBody>
        </p:sp>
        <p:sp>
          <p:nvSpPr>
            <p:cNvPr id="78" name="77 CuadroTexto"/>
            <p:cNvSpPr txBox="1"/>
            <p:nvPr/>
          </p:nvSpPr>
          <p:spPr>
            <a:xfrm>
              <a:off x="6072198" y="1785926"/>
              <a:ext cx="785818" cy="415498"/>
            </a:xfrm>
            <a:prstGeom prst="rect">
              <a:avLst/>
            </a:prstGeom>
            <a:noFill/>
          </p:spPr>
          <p:txBody>
            <a:bodyPr wrap="square" rtlCol="0">
              <a:spAutoFit/>
            </a:bodyPr>
            <a:lstStyle/>
            <a:p>
              <a:r>
                <a:rPr lang="es-VE" sz="1050" dirty="0" smtClean="0"/>
                <a:t>Ambiente de trabajo</a:t>
              </a:r>
              <a:endParaRPr lang="es-VE" sz="1050" dirty="0"/>
            </a:p>
          </p:txBody>
        </p:sp>
        <p:sp>
          <p:nvSpPr>
            <p:cNvPr id="79" name="78 CuadroTexto"/>
            <p:cNvSpPr txBox="1"/>
            <p:nvPr/>
          </p:nvSpPr>
          <p:spPr>
            <a:xfrm>
              <a:off x="6929454" y="1785926"/>
              <a:ext cx="1071570" cy="577081"/>
            </a:xfrm>
            <a:prstGeom prst="rect">
              <a:avLst/>
            </a:prstGeom>
            <a:noFill/>
          </p:spPr>
          <p:txBody>
            <a:bodyPr wrap="square" rtlCol="0">
              <a:spAutoFit/>
            </a:bodyPr>
            <a:lstStyle/>
            <a:p>
              <a:r>
                <a:rPr lang="es-VE" sz="1050" dirty="0" smtClean="0"/>
                <a:t>Conocimientos Información y Tecnología</a:t>
              </a:r>
              <a:endParaRPr lang="es-VE" sz="1050" dirty="0"/>
            </a:p>
          </p:txBody>
        </p:sp>
        <p:sp>
          <p:nvSpPr>
            <p:cNvPr id="80" name="79 CuadroTexto"/>
            <p:cNvSpPr txBox="1"/>
            <p:nvPr/>
          </p:nvSpPr>
          <p:spPr>
            <a:xfrm>
              <a:off x="8001024" y="1785926"/>
              <a:ext cx="1071570" cy="415498"/>
            </a:xfrm>
            <a:prstGeom prst="rect">
              <a:avLst/>
            </a:prstGeom>
            <a:noFill/>
          </p:spPr>
          <p:txBody>
            <a:bodyPr wrap="square" rtlCol="0">
              <a:spAutoFit/>
            </a:bodyPr>
            <a:lstStyle/>
            <a:p>
              <a:r>
                <a:rPr lang="es-VE" sz="1050" dirty="0" smtClean="0"/>
                <a:t>Recursos Naturales</a:t>
              </a:r>
              <a:endParaRPr lang="es-VE" sz="1050" dirty="0"/>
            </a:p>
          </p:txBody>
        </p:sp>
        <p:cxnSp>
          <p:nvCxnSpPr>
            <p:cNvPr id="40" name="39 Conector recto de flecha"/>
            <p:cNvCxnSpPr/>
            <p:nvPr/>
          </p:nvCxnSpPr>
          <p:spPr>
            <a:xfrm rot="5400000">
              <a:off x="5358612"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40 Conector recto de flecha"/>
            <p:cNvCxnSpPr/>
            <p:nvPr/>
          </p:nvCxnSpPr>
          <p:spPr>
            <a:xfrm rot="5400000">
              <a:off x="7286644" y="1428736"/>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41 Conector recto de flecha"/>
            <p:cNvCxnSpPr/>
            <p:nvPr/>
          </p:nvCxnSpPr>
          <p:spPr>
            <a:xfrm rot="5400000">
              <a:off x="8286776"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42 Conector recto de flecha"/>
            <p:cNvCxnSpPr/>
            <p:nvPr/>
          </p:nvCxnSpPr>
          <p:spPr>
            <a:xfrm rot="5400000">
              <a:off x="3358348"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43 Conector recto de flecha"/>
            <p:cNvCxnSpPr/>
            <p:nvPr/>
          </p:nvCxnSpPr>
          <p:spPr>
            <a:xfrm rot="5400000">
              <a:off x="2428860"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5" name="44 Conector recto de flecha"/>
            <p:cNvCxnSpPr/>
            <p:nvPr/>
          </p:nvCxnSpPr>
          <p:spPr>
            <a:xfrm rot="5400000">
              <a:off x="1500960" y="1428736"/>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52" name="51 Grupo"/>
          <p:cNvGrpSpPr/>
          <p:nvPr/>
        </p:nvGrpSpPr>
        <p:grpSpPr>
          <a:xfrm>
            <a:off x="1571572" y="3429000"/>
            <a:ext cx="7286676" cy="1500198"/>
            <a:chOff x="1571572" y="3429000"/>
            <a:chExt cx="7286676" cy="1500198"/>
          </a:xfrm>
        </p:grpSpPr>
        <p:sp>
          <p:nvSpPr>
            <p:cNvPr id="81" name="80 Rectángulo"/>
            <p:cNvSpPr/>
            <p:nvPr/>
          </p:nvSpPr>
          <p:spPr>
            <a:xfrm>
              <a:off x="1571572" y="3429000"/>
              <a:ext cx="7286676" cy="285752"/>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84" name="83 CuadroTexto"/>
            <p:cNvSpPr txBox="1"/>
            <p:nvPr/>
          </p:nvSpPr>
          <p:spPr>
            <a:xfrm>
              <a:off x="3143208" y="3429000"/>
              <a:ext cx="5286412" cy="369332"/>
            </a:xfrm>
            <a:prstGeom prst="rect">
              <a:avLst/>
            </a:prstGeom>
            <a:noFill/>
          </p:spPr>
          <p:txBody>
            <a:bodyPr wrap="square" rtlCol="0">
              <a:spAutoFit/>
            </a:bodyPr>
            <a:lstStyle/>
            <a:p>
              <a:r>
                <a:rPr lang="es-VE" dirty="0" smtClean="0">
                  <a:solidFill>
                    <a:schemeClr val="bg1"/>
                  </a:solidFill>
                </a:rPr>
                <a:t>7 Gestión de los Procesos</a:t>
              </a:r>
              <a:endParaRPr lang="es-VE" dirty="0">
                <a:solidFill>
                  <a:schemeClr val="bg1"/>
                </a:solidFill>
              </a:endParaRPr>
            </a:p>
          </p:txBody>
        </p:sp>
        <p:sp>
          <p:nvSpPr>
            <p:cNvPr id="85" name="84 Rectángulo"/>
            <p:cNvSpPr/>
            <p:nvPr/>
          </p:nvSpPr>
          <p:spPr>
            <a:xfrm>
              <a:off x="3143240" y="4000504"/>
              <a:ext cx="928694"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86" name="85 CuadroTexto"/>
            <p:cNvSpPr txBox="1"/>
            <p:nvPr/>
          </p:nvSpPr>
          <p:spPr>
            <a:xfrm>
              <a:off x="3071802" y="4246654"/>
              <a:ext cx="1071570" cy="253916"/>
            </a:xfrm>
            <a:prstGeom prst="rect">
              <a:avLst/>
            </a:prstGeom>
            <a:noFill/>
          </p:spPr>
          <p:txBody>
            <a:bodyPr wrap="square" rtlCol="0">
              <a:spAutoFit/>
            </a:bodyPr>
            <a:lstStyle/>
            <a:p>
              <a:r>
                <a:rPr lang="es-VE" sz="1050" dirty="0" smtClean="0"/>
                <a:t>Generalidades</a:t>
              </a:r>
              <a:endParaRPr lang="es-VE" sz="1050" dirty="0"/>
            </a:p>
          </p:txBody>
        </p:sp>
        <p:sp>
          <p:nvSpPr>
            <p:cNvPr id="87" name="86 Rectángulo"/>
            <p:cNvSpPr/>
            <p:nvPr/>
          </p:nvSpPr>
          <p:spPr>
            <a:xfrm>
              <a:off x="4357686" y="4000504"/>
              <a:ext cx="1000132"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88" name="87 Rectángulo"/>
            <p:cNvSpPr/>
            <p:nvPr/>
          </p:nvSpPr>
          <p:spPr>
            <a:xfrm>
              <a:off x="5572132" y="4000504"/>
              <a:ext cx="1500198"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94" name="93 CuadroTexto"/>
            <p:cNvSpPr txBox="1"/>
            <p:nvPr/>
          </p:nvSpPr>
          <p:spPr>
            <a:xfrm>
              <a:off x="4429124" y="4143380"/>
              <a:ext cx="1000132" cy="577081"/>
            </a:xfrm>
            <a:prstGeom prst="rect">
              <a:avLst/>
            </a:prstGeom>
            <a:noFill/>
          </p:spPr>
          <p:txBody>
            <a:bodyPr wrap="square" rtlCol="0">
              <a:spAutoFit/>
            </a:bodyPr>
            <a:lstStyle/>
            <a:p>
              <a:r>
                <a:rPr lang="es-VE" sz="1050" dirty="0" smtClean="0"/>
                <a:t>Planificación y Control de los Procesos</a:t>
              </a:r>
              <a:endParaRPr lang="es-VE" sz="1050" dirty="0"/>
            </a:p>
          </p:txBody>
        </p:sp>
        <p:sp>
          <p:nvSpPr>
            <p:cNvPr id="95" name="94 CuadroTexto"/>
            <p:cNvSpPr txBox="1"/>
            <p:nvPr/>
          </p:nvSpPr>
          <p:spPr>
            <a:xfrm>
              <a:off x="5643570" y="4071942"/>
              <a:ext cx="1285884" cy="577081"/>
            </a:xfrm>
            <a:prstGeom prst="rect">
              <a:avLst/>
            </a:prstGeom>
            <a:noFill/>
          </p:spPr>
          <p:txBody>
            <a:bodyPr wrap="square" rtlCol="0">
              <a:spAutoFit/>
            </a:bodyPr>
            <a:lstStyle/>
            <a:p>
              <a:r>
                <a:rPr lang="es-VE" sz="1050" dirty="0" smtClean="0"/>
                <a:t>Responsabilidad y autoridad relativas a los procesos</a:t>
              </a:r>
              <a:endParaRPr lang="es-VE" sz="1050" dirty="0"/>
            </a:p>
          </p:txBody>
        </p:sp>
        <p:cxnSp>
          <p:nvCxnSpPr>
            <p:cNvPr id="49" name="48 Conector recto de flecha"/>
            <p:cNvCxnSpPr/>
            <p:nvPr/>
          </p:nvCxnSpPr>
          <p:spPr>
            <a:xfrm rot="5400000">
              <a:off x="3572662" y="3856834"/>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49 Conector recto de flecha"/>
            <p:cNvCxnSpPr/>
            <p:nvPr/>
          </p:nvCxnSpPr>
          <p:spPr>
            <a:xfrm rot="5400000">
              <a:off x="4715670" y="3856834"/>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50 Conector recto de flecha"/>
            <p:cNvCxnSpPr/>
            <p:nvPr/>
          </p:nvCxnSpPr>
          <p:spPr>
            <a:xfrm rot="5400000">
              <a:off x="6001554" y="3857628"/>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grpSp>
        <p:nvGrpSpPr>
          <p:cNvPr id="53" name="52 Grupo"/>
          <p:cNvGrpSpPr/>
          <p:nvPr/>
        </p:nvGrpSpPr>
        <p:grpSpPr>
          <a:xfrm>
            <a:off x="1500166" y="1000108"/>
            <a:ext cx="7286676" cy="1500198"/>
            <a:chOff x="1500166" y="1000108"/>
            <a:chExt cx="7286676" cy="1500198"/>
          </a:xfrm>
        </p:grpSpPr>
        <p:sp>
          <p:nvSpPr>
            <p:cNvPr id="10" name="9 Rectángulo"/>
            <p:cNvSpPr/>
            <p:nvPr/>
          </p:nvSpPr>
          <p:spPr>
            <a:xfrm>
              <a:off x="1500166" y="1000108"/>
              <a:ext cx="7286676" cy="285752"/>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cxnSp>
          <p:nvCxnSpPr>
            <p:cNvPr id="11" name="10 Conector recto de flecha"/>
            <p:cNvCxnSpPr/>
            <p:nvPr/>
          </p:nvCxnSpPr>
          <p:spPr>
            <a:xfrm rot="5400000">
              <a:off x="5930116"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11 Conector recto de flecha"/>
            <p:cNvCxnSpPr/>
            <p:nvPr/>
          </p:nvCxnSpPr>
          <p:spPr>
            <a:xfrm rot="5400000">
              <a:off x="7216000" y="142794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12 CuadroTexto"/>
            <p:cNvSpPr txBox="1"/>
            <p:nvPr/>
          </p:nvSpPr>
          <p:spPr>
            <a:xfrm>
              <a:off x="3071802" y="1000108"/>
              <a:ext cx="5286412" cy="369332"/>
            </a:xfrm>
            <a:prstGeom prst="rect">
              <a:avLst/>
            </a:prstGeom>
            <a:noFill/>
          </p:spPr>
          <p:txBody>
            <a:bodyPr wrap="square" rtlCol="0">
              <a:spAutoFit/>
            </a:bodyPr>
            <a:lstStyle/>
            <a:p>
              <a:r>
                <a:rPr lang="es-VE" dirty="0" smtClean="0">
                  <a:solidFill>
                    <a:schemeClr val="bg1"/>
                  </a:solidFill>
                </a:rPr>
                <a:t>8 Seguimiento, Medición, Análisis y Revisión</a:t>
              </a:r>
              <a:endParaRPr lang="es-VE" dirty="0">
                <a:solidFill>
                  <a:schemeClr val="bg1"/>
                </a:solidFill>
              </a:endParaRPr>
            </a:p>
          </p:txBody>
        </p:sp>
        <p:sp>
          <p:nvSpPr>
            <p:cNvPr id="14" name="13 Rectángulo"/>
            <p:cNvSpPr/>
            <p:nvPr/>
          </p:nvSpPr>
          <p:spPr>
            <a:xfrm>
              <a:off x="2500298" y="1571612"/>
              <a:ext cx="928694"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5" name="14 CuadroTexto"/>
            <p:cNvSpPr txBox="1"/>
            <p:nvPr/>
          </p:nvSpPr>
          <p:spPr>
            <a:xfrm>
              <a:off x="2428860" y="1817762"/>
              <a:ext cx="1071570" cy="253916"/>
            </a:xfrm>
            <a:prstGeom prst="rect">
              <a:avLst/>
            </a:prstGeom>
            <a:noFill/>
          </p:spPr>
          <p:txBody>
            <a:bodyPr wrap="square" rtlCol="0">
              <a:spAutoFit/>
            </a:bodyPr>
            <a:lstStyle/>
            <a:p>
              <a:r>
                <a:rPr lang="es-VE" sz="1050" dirty="0" smtClean="0"/>
                <a:t>Generalidades</a:t>
              </a:r>
              <a:endParaRPr lang="es-VE" sz="1050" dirty="0"/>
            </a:p>
          </p:txBody>
        </p:sp>
        <p:sp>
          <p:nvSpPr>
            <p:cNvPr id="17" name="16 Rectángulo"/>
            <p:cNvSpPr/>
            <p:nvPr/>
          </p:nvSpPr>
          <p:spPr>
            <a:xfrm>
              <a:off x="3571868" y="1571612"/>
              <a:ext cx="927106"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8" name="17 Rectángulo"/>
            <p:cNvSpPr/>
            <p:nvPr/>
          </p:nvSpPr>
          <p:spPr>
            <a:xfrm>
              <a:off x="4641850" y="1571612"/>
              <a:ext cx="785818"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9" name="18 Rectángulo"/>
            <p:cNvSpPr/>
            <p:nvPr/>
          </p:nvSpPr>
          <p:spPr>
            <a:xfrm>
              <a:off x="5570544" y="1571612"/>
              <a:ext cx="785818"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0" name="19 Rectángulo"/>
            <p:cNvSpPr/>
            <p:nvPr/>
          </p:nvSpPr>
          <p:spPr>
            <a:xfrm>
              <a:off x="6499238" y="1571612"/>
              <a:ext cx="1716100"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4" name="23 CuadroTexto"/>
            <p:cNvSpPr txBox="1"/>
            <p:nvPr/>
          </p:nvSpPr>
          <p:spPr>
            <a:xfrm>
              <a:off x="3571868" y="1817762"/>
              <a:ext cx="1000132" cy="253916"/>
            </a:xfrm>
            <a:prstGeom prst="rect">
              <a:avLst/>
            </a:prstGeom>
            <a:noFill/>
          </p:spPr>
          <p:txBody>
            <a:bodyPr wrap="square" rtlCol="0">
              <a:spAutoFit/>
            </a:bodyPr>
            <a:lstStyle/>
            <a:p>
              <a:r>
                <a:rPr lang="es-VE" sz="1050" dirty="0" smtClean="0"/>
                <a:t>Seguimiento</a:t>
              </a:r>
              <a:endParaRPr lang="es-VE" sz="1050" dirty="0"/>
            </a:p>
          </p:txBody>
        </p:sp>
        <p:sp>
          <p:nvSpPr>
            <p:cNvPr id="25" name="24 CuadroTexto"/>
            <p:cNvSpPr txBox="1"/>
            <p:nvPr/>
          </p:nvSpPr>
          <p:spPr>
            <a:xfrm>
              <a:off x="4643438" y="1780349"/>
              <a:ext cx="1071570" cy="253916"/>
            </a:xfrm>
            <a:prstGeom prst="rect">
              <a:avLst/>
            </a:prstGeom>
            <a:noFill/>
          </p:spPr>
          <p:txBody>
            <a:bodyPr wrap="square" rtlCol="0">
              <a:spAutoFit/>
            </a:bodyPr>
            <a:lstStyle/>
            <a:p>
              <a:r>
                <a:rPr lang="es-VE" sz="1050" dirty="0" smtClean="0"/>
                <a:t>Medición</a:t>
              </a:r>
              <a:endParaRPr lang="es-VE" sz="1050" dirty="0"/>
            </a:p>
          </p:txBody>
        </p:sp>
        <p:sp>
          <p:nvSpPr>
            <p:cNvPr id="26" name="25 CuadroTexto"/>
            <p:cNvSpPr txBox="1"/>
            <p:nvPr/>
          </p:nvSpPr>
          <p:spPr>
            <a:xfrm>
              <a:off x="5572132" y="1785926"/>
              <a:ext cx="1000132" cy="253916"/>
            </a:xfrm>
            <a:prstGeom prst="rect">
              <a:avLst/>
            </a:prstGeom>
            <a:noFill/>
          </p:spPr>
          <p:txBody>
            <a:bodyPr wrap="square" rtlCol="0">
              <a:spAutoFit/>
            </a:bodyPr>
            <a:lstStyle/>
            <a:p>
              <a:r>
                <a:rPr lang="es-VE" sz="1050" dirty="0" smtClean="0"/>
                <a:t>Análisis</a:t>
              </a:r>
              <a:endParaRPr lang="es-VE" sz="1050" dirty="0"/>
            </a:p>
          </p:txBody>
        </p:sp>
        <p:sp>
          <p:nvSpPr>
            <p:cNvPr id="27" name="26 CuadroTexto"/>
            <p:cNvSpPr txBox="1"/>
            <p:nvPr/>
          </p:nvSpPr>
          <p:spPr>
            <a:xfrm>
              <a:off x="6572264" y="1690204"/>
              <a:ext cx="1571636" cy="738664"/>
            </a:xfrm>
            <a:prstGeom prst="rect">
              <a:avLst/>
            </a:prstGeom>
            <a:noFill/>
          </p:spPr>
          <p:txBody>
            <a:bodyPr wrap="square" rtlCol="0">
              <a:spAutoFit/>
            </a:bodyPr>
            <a:lstStyle/>
            <a:p>
              <a:r>
                <a:rPr lang="es-VE" sz="1050" dirty="0" smtClean="0"/>
                <a:t>Revisión de la información obtenida del seguimiento, medición y análisis</a:t>
              </a:r>
              <a:endParaRPr lang="es-VE" sz="1050" dirty="0"/>
            </a:p>
          </p:txBody>
        </p:sp>
        <p:cxnSp>
          <p:nvCxnSpPr>
            <p:cNvPr id="43" name="42 Conector recto de flecha"/>
            <p:cNvCxnSpPr/>
            <p:nvPr/>
          </p:nvCxnSpPr>
          <p:spPr>
            <a:xfrm rot="5400000">
              <a:off x="2858282"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46 Conector recto de flecha"/>
            <p:cNvCxnSpPr/>
            <p:nvPr/>
          </p:nvCxnSpPr>
          <p:spPr>
            <a:xfrm rot="5400000">
              <a:off x="3929058"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47 Conector recto de flecha"/>
            <p:cNvCxnSpPr/>
            <p:nvPr/>
          </p:nvCxnSpPr>
          <p:spPr>
            <a:xfrm rot="5400000">
              <a:off x="4929984"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54" name="53 Grupo"/>
          <p:cNvGrpSpPr/>
          <p:nvPr/>
        </p:nvGrpSpPr>
        <p:grpSpPr>
          <a:xfrm>
            <a:off x="1500166" y="3357562"/>
            <a:ext cx="7286676" cy="1500198"/>
            <a:chOff x="1500166" y="3357562"/>
            <a:chExt cx="7286676" cy="1500198"/>
          </a:xfrm>
        </p:grpSpPr>
        <p:sp>
          <p:nvSpPr>
            <p:cNvPr id="32" name="31 Rectángulo"/>
            <p:cNvSpPr/>
            <p:nvPr/>
          </p:nvSpPr>
          <p:spPr>
            <a:xfrm>
              <a:off x="1500166" y="3357562"/>
              <a:ext cx="7286676" cy="285752"/>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cxnSp>
          <p:nvCxnSpPr>
            <p:cNvPr id="33" name="32 Conector recto de flecha"/>
            <p:cNvCxnSpPr/>
            <p:nvPr/>
          </p:nvCxnSpPr>
          <p:spPr>
            <a:xfrm rot="5400000">
              <a:off x="6357950" y="3785396"/>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34 CuadroTexto"/>
            <p:cNvSpPr txBox="1"/>
            <p:nvPr/>
          </p:nvSpPr>
          <p:spPr>
            <a:xfrm>
              <a:off x="3071802" y="3357562"/>
              <a:ext cx="5286412" cy="369332"/>
            </a:xfrm>
            <a:prstGeom prst="rect">
              <a:avLst/>
            </a:prstGeom>
            <a:noFill/>
          </p:spPr>
          <p:txBody>
            <a:bodyPr wrap="square" rtlCol="0">
              <a:spAutoFit/>
            </a:bodyPr>
            <a:lstStyle/>
            <a:p>
              <a:r>
                <a:rPr lang="es-VE" dirty="0" smtClean="0">
                  <a:solidFill>
                    <a:schemeClr val="bg1"/>
                  </a:solidFill>
                </a:rPr>
                <a:t>9 Mejora Innovación y Aprendizaje</a:t>
              </a:r>
              <a:endParaRPr lang="es-VE" dirty="0">
                <a:solidFill>
                  <a:schemeClr val="bg1"/>
                </a:solidFill>
              </a:endParaRPr>
            </a:p>
          </p:txBody>
        </p:sp>
        <p:sp>
          <p:nvSpPr>
            <p:cNvPr id="36" name="35 Rectángulo"/>
            <p:cNvSpPr/>
            <p:nvPr/>
          </p:nvSpPr>
          <p:spPr>
            <a:xfrm>
              <a:off x="2643174" y="3929066"/>
              <a:ext cx="928694"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37" name="36 CuadroTexto"/>
            <p:cNvSpPr txBox="1"/>
            <p:nvPr/>
          </p:nvSpPr>
          <p:spPr>
            <a:xfrm>
              <a:off x="2571736" y="4175216"/>
              <a:ext cx="1071570" cy="253916"/>
            </a:xfrm>
            <a:prstGeom prst="rect">
              <a:avLst/>
            </a:prstGeom>
            <a:noFill/>
          </p:spPr>
          <p:txBody>
            <a:bodyPr wrap="square" rtlCol="0">
              <a:spAutoFit/>
            </a:bodyPr>
            <a:lstStyle/>
            <a:p>
              <a:r>
                <a:rPr lang="es-VE" sz="1050" dirty="0" smtClean="0"/>
                <a:t>Generalidades</a:t>
              </a:r>
              <a:endParaRPr lang="es-VE" sz="1050" dirty="0"/>
            </a:p>
          </p:txBody>
        </p:sp>
        <p:sp>
          <p:nvSpPr>
            <p:cNvPr id="40" name="39 Rectángulo"/>
            <p:cNvSpPr/>
            <p:nvPr/>
          </p:nvSpPr>
          <p:spPr>
            <a:xfrm>
              <a:off x="3714744" y="3929066"/>
              <a:ext cx="927106"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41" name="40 Rectángulo"/>
            <p:cNvSpPr/>
            <p:nvPr/>
          </p:nvSpPr>
          <p:spPr>
            <a:xfrm>
              <a:off x="4784726" y="3929066"/>
              <a:ext cx="1001720"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42" name="41 Rectángulo"/>
            <p:cNvSpPr/>
            <p:nvPr/>
          </p:nvSpPr>
          <p:spPr>
            <a:xfrm>
              <a:off x="5999172" y="3929066"/>
              <a:ext cx="1001720"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44" name="43 CuadroTexto"/>
            <p:cNvSpPr txBox="1"/>
            <p:nvPr/>
          </p:nvSpPr>
          <p:spPr>
            <a:xfrm>
              <a:off x="3714744" y="4175216"/>
              <a:ext cx="1000132" cy="253916"/>
            </a:xfrm>
            <a:prstGeom prst="rect">
              <a:avLst/>
            </a:prstGeom>
            <a:noFill/>
          </p:spPr>
          <p:txBody>
            <a:bodyPr wrap="square" rtlCol="0">
              <a:spAutoFit/>
            </a:bodyPr>
            <a:lstStyle/>
            <a:p>
              <a:r>
                <a:rPr lang="es-VE" sz="1050" dirty="0" smtClean="0"/>
                <a:t>Mejora</a:t>
              </a:r>
              <a:endParaRPr lang="es-VE" sz="1050" dirty="0"/>
            </a:p>
          </p:txBody>
        </p:sp>
        <p:sp>
          <p:nvSpPr>
            <p:cNvPr id="45" name="44 CuadroTexto"/>
            <p:cNvSpPr txBox="1"/>
            <p:nvPr/>
          </p:nvSpPr>
          <p:spPr>
            <a:xfrm>
              <a:off x="4786314" y="4137803"/>
              <a:ext cx="1071570" cy="253916"/>
            </a:xfrm>
            <a:prstGeom prst="rect">
              <a:avLst/>
            </a:prstGeom>
            <a:noFill/>
          </p:spPr>
          <p:txBody>
            <a:bodyPr wrap="square" rtlCol="0">
              <a:spAutoFit/>
            </a:bodyPr>
            <a:lstStyle/>
            <a:p>
              <a:r>
                <a:rPr lang="es-VE" sz="1050" dirty="0" smtClean="0"/>
                <a:t>Innovación</a:t>
              </a:r>
              <a:endParaRPr lang="es-VE" sz="1050" dirty="0"/>
            </a:p>
          </p:txBody>
        </p:sp>
        <p:sp>
          <p:nvSpPr>
            <p:cNvPr id="46" name="45 CuadroTexto"/>
            <p:cNvSpPr txBox="1"/>
            <p:nvPr/>
          </p:nvSpPr>
          <p:spPr>
            <a:xfrm>
              <a:off x="6000760" y="4143380"/>
              <a:ext cx="1000132" cy="253916"/>
            </a:xfrm>
            <a:prstGeom prst="rect">
              <a:avLst/>
            </a:prstGeom>
            <a:noFill/>
          </p:spPr>
          <p:txBody>
            <a:bodyPr wrap="square" rtlCol="0">
              <a:spAutoFit/>
            </a:bodyPr>
            <a:lstStyle/>
            <a:p>
              <a:r>
                <a:rPr lang="es-VE" sz="1050" dirty="0" smtClean="0"/>
                <a:t>Aprendizaje</a:t>
              </a:r>
              <a:endParaRPr lang="es-VE" sz="1050" dirty="0"/>
            </a:p>
          </p:txBody>
        </p:sp>
        <p:cxnSp>
          <p:nvCxnSpPr>
            <p:cNvPr id="50" name="49 Conector recto de flecha"/>
            <p:cNvCxnSpPr/>
            <p:nvPr/>
          </p:nvCxnSpPr>
          <p:spPr>
            <a:xfrm rot="5400000">
              <a:off x="3000364" y="3785396"/>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50 Conector recto de flecha"/>
            <p:cNvCxnSpPr/>
            <p:nvPr/>
          </p:nvCxnSpPr>
          <p:spPr>
            <a:xfrm rot="5400000">
              <a:off x="4071933" y="3785396"/>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2" name="51 Conector recto de flecha"/>
            <p:cNvCxnSpPr/>
            <p:nvPr/>
          </p:nvCxnSpPr>
          <p:spPr>
            <a:xfrm rot="5400000">
              <a:off x="5143504" y="3785396"/>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pic>
        <p:nvPicPr>
          <p:cNvPr id="12" name="11 Imagen"/>
          <p:cNvPicPr/>
          <p:nvPr/>
        </p:nvPicPr>
        <p:blipFill>
          <a:blip r:embed="rId4" cstate="print"/>
          <a:srcRect l="12731" t="10404" r="5603" b="9766"/>
          <a:stretch>
            <a:fillRect/>
          </a:stretch>
        </p:blipFill>
        <p:spPr bwMode="auto">
          <a:xfrm>
            <a:off x="1500166" y="714356"/>
            <a:ext cx="7072362" cy="57150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4" name="13 Rectángulo"/>
          <p:cNvSpPr/>
          <p:nvPr/>
        </p:nvSpPr>
        <p:spPr>
          <a:xfrm>
            <a:off x="2617438" y="2000240"/>
            <a:ext cx="4609275" cy="1754326"/>
          </a:xfrm>
          <a:prstGeom prst="rect">
            <a:avLst/>
          </a:prstGeom>
          <a:noFill/>
        </p:spPr>
        <p:txBody>
          <a:bodyPr wrap="none" lIns="91440" tIns="45720" rIns="91440" bIns="45720">
            <a:spAutoFit/>
          </a:bodyPr>
          <a:lstStyle/>
          <a:p>
            <a:pPr algn="ctr"/>
            <a:r>
              <a:rPr lang="es-ES"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ISO 19011</a:t>
            </a:r>
          </a:p>
          <a:p>
            <a:pPr algn="ctr"/>
            <a:r>
              <a:rPr lang="es-VE" sz="5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AUDITORÍAS</a:t>
            </a:r>
            <a:endParaRPr lang="es-ES"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pic>
        <p:nvPicPr>
          <p:cNvPr id="1027" name="Picture 3"/>
          <p:cNvPicPr>
            <a:picLocks noChangeAspect="1" noChangeArrowheads="1"/>
          </p:cNvPicPr>
          <p:nvPr/>
        </p:nvPicPr>
        <p:blipFill>
          <a:blip r:embed="rId4" cstate="print"/>
          <a:srcRect/>
          <a:stretch>
            <a:fillRect/>
          </a:stretch>
        </p:blipFill>
        <p:spPr bwMode="auto">
          <a:xfrm>
            <a:off x="4139952" y="3789040"/>
            <a:ext cx="1647056" cy="12215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0" name="9 Rectángulo"/>
          <p:cNvSpPr/>
          <p:nvPr/>
        </p:nvSpPr>
        <p:spPr>
          <a:xfrm>
            <a:off x="1500166" y="1285860"/>
            <a:ext cx="6858048" cy="738664"/>
          </a:xfrm>
          <a:prstGeom prst="rect">
            <a:avLst/>
          </a:prstGeom>
        </p:spPr>
        <p:txBody>
          <a:bodyPr wrap="square">
            <a:spAutoFit/>
          </a:bodyPr>
          <a:lstStyle/>
          <a:p>
            <a:pPr lvl="0" algn="just" eaLnBrk="0" hangingPunct="0"/>
            <a:r>
              <a:rPr lang="es-ES" sz="1400" dirty="0" smtClean="0"/>
              <a:t>Es un proceso sistemático, independiente y documentado para obtener evidencias y evaluarlas de manera objetiva con el fin de determinar el alcance en el que se cumplen los criterios de la auditoría.</a:t>
            </a:r>
            <a:endParaRPr lang="es-VE" sz="1400" dirty="0"/>
          </a:p>
        </p:txBody>
      </p:sp>
      <p:sp>
        <p:nvSpPr>
          <p:cNvPr id="28" name="27 Rectángulo"/>
          <p:cNvSpPr/>
          <p:nvPr/>
        </p:nvSpPr>
        <p:spPr>
          <a:xfrm>
            <a:off x="3793022" y="642918"/>
            <a:ext cx="1643074" cy="307777"/>
          </a:xfrm>
          <a:prstGeom prst="rect">
            <a:avLst/>
          </a:prstGeom>
        </p:spPr>
        <p:txBody>
          <a:bodyPr wrap="square">
            <a:spAutoFit/>
          </a:bodyPr>
          <a:lstStyle/>
          <a:p>
            <a:pPr lvl="0" algn="just" eaLnBrk="0" hangingPunct="0"/>
            <a:r>
              <a:rPr lang="es-VE" sz="1400" dirty="0" smtClean="0">
                <a:latin typeface="Arial" pitchFamily="34" charset="0"/>
                <a:cs typeface="Times New Roman" pitchFamily="18" charset="0"/>
              </a:rPr>
              <a:t>Auditoría</a:t>
            </a:r>
            <a:endParaRPr lang="es-VE" sz="1400" dirty="0"/>
          </a:p>
        </p:txBody>
      </p:sp>
      <p:sp>
        <p:nvSpPr>
          <p:cNvPr id="11265" name="Rectangle 1"/>
          <p:cNvSpPr>
            <a:spLocks noChangeArrowheads="1"/>
          </p:cNvSpPr>
          <p:nvPr/>
        </p:nvSpPr>
        <p:spPr bwMode="auto">
          <a:xfrm>
            <a:off x="1500166" y="2214554"/>
            <a:ext cx="6715172"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Tipos de auditoria</a:t>
            </a:r>
            <a:r>
              <a:rPr lang="es-ES" sz="1400" dirty="0" smtClean="0">
                <a:latin typeface="Arial" pitchFamily="34" charset="0"/>
                <a:ea typeface="Times New Roman" pitchFamily="18" charset="0"/>
                <a:cs typeface="Times New Roman" pitchFamily="18" charset="0"/>
              </a:rPr>
              <a:t>: </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kumimoji="0" lang="es-ES" sz="1400" i="0" u="none" strike="noStrike" cap="none" normalizeH="0" baseline="0" dirty="0" smtClean="0">
                <a:ln>
                  <a:noFill/>
                </a:ln>
                <a:solidFill>
                  <a:schemeClr val="tx1"/>
                </a:solidFill>
                <a:effectLst/>
                <a:latin typeface="Arial" pitchFamily="34" charset="0"/>
                <a:cs typeface="Times New Roman" pitchFamily="18" charset="0"/>
              </a:rPr>
              <a:t>Auditorías</a:t>
            </a:r>
            <a:r>
              <a:rPr kumimoji="0" lang="es-ES" sz="1400" i="0" u="none" strike="noStrike" cap="none" normalizeH="0" dirty="0" smtClean="0">
                <a:ln>
                  <a:noFill/>
                </a:ln>
                <a:solidFill>
                  <a:schemeClr val="tx1"/>
                </a:solidFill>
                <a:effectLst/>
                <a:latin typeface="Arial" pitchFamily="34" charset="0"/>
                <a:cs typeface="Times New Roman" pitchFamily="18" charset="0"/>
              </a:rPr>
              <a:t> de documentación o Suficiencia</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lang="es-ES" sz="1400" dirty="0" smtClean="0">
                <a:latin typeface="Arial" pitchFamily="34" charset="0"/>
                <a:cs typeface="Times New Roman" pitchFamily="18" charset="0"/>
              </a:rPr>
              <a:t>Auditorías de Cumplimiento</a:t>
            </a:r>
            <a:r>
              <a:rPr kumimoji="0" lang="es-ES" sz="1400" i="0" u="none" strike="noStrike" cap="none" normalizeH="0" dirty="0" smtClean="0">
                <a:ln>
                  <a:noFill/>
                </a:ln>
                <a:solidFill>
                  <a:schemeClr val="tx1"/>
                </a:solidFill>
                <a:effectLst/>
                <a:latin typeface="Arial" pitchFamily="34" charset="0"/>
                <a:cs typeface="Times New Roman" pitchFamily="18" charset="0"/>
              </a:rPr>
              <a:t> </a:t>
            </a:r>
          </a:p>
        </p:txBody>
      </p:sp>
      <p:pic>
        <p:nvPicPr>
          <p:cNvPr id="1026" name="Picture 2"/>
          <p:cNvPicPr>
            <a:picLocks noChangeAspect="1" noChangeArrowheads="1"/>
          </p:cNvPicPr>
          <p:nvPr/>
        </p:nvPicPr>
        <p:blipFill>
          <a:blip r:embed="rId4" cstate="print"/>
          <a:srcRect/>
          <a:stretch>
            <a:fillRect/>
          </a:stretch>
        </p:blipFill>
        <p:spPr bwMode="auto">
          <a:xfrm>
            <a:off x="6929454" y="5286388"/>
            <a:ext cx="1481882" cy="981747"/>
          </a:xfrm>
          <a:prstGeom prst="rect">
            <a:avLst/>
          </a:prstGeom>
          <a:noFill/>
          <a:ln w="9525">
            <a:noFill/>
            <a:miter lim="800000"/>
            <a:headEnd/>
            <a:tailEnd/>
          </a:ln>
        </p:spPr>
      </p:pic>
      <p:sp>
        <p:nvSpPr>
          <p:cNvPr id="14" name="Rectangle 1"/>
          <p:cNvSpPr>
            <a:spLocks noChangeArrowheads="1"/>
          </p:cNvSpPr>
          <p:nvPr/>
        </p:nvSpPr>
        <p:spPr bwMode="auto">
          <a:xfrm>
            <a:off x="1500166" y="3214686"/>
            <a:ext cx="6715172"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es-ES" sz="1400" dirty="0" smtClean="0">
                <a:latin typeface="Arial" pitchFamily="34" charset="0"/>
                <a:ea typeface="Times New Roman" pitchFamily="18" charset="0"/>
                <a:cs typeface="Times New Roman" pitchFamily="18" charset="0"/>
              </a:rPr>
              <a:t>Criterios de la Auditoría:</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lang="es-ES" sz="1400" dirty="0" smtClean="0">
                <a:latin typeface="Arial" pitchFamily="34" charset="0"/>
                <a:ea typeface="Times New Roman" pitchFamily="18" charset="0"/>
                <a:cs typeface="Times New Roman" pitchFamily="18" charset="0"/>
              </a:rPr>
              <a:t>Observación</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lang="es-ES" sz="1400" dirty="0" smtClean="0">
                <a:latin typeface="Arial" pitchFamily="34" charset="0"/>
                <a:ea typeface="Times New Roman" pitchFamily="18" charset="0"/>
                <a:cs typeface="Times New Roman" pitchFamily="18" charset="0"/>
              </a:rPr>
              <a:t>Evidencia de la auditoría</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lang="es-ES" sz="1400" dirty="0" smtClean="0">
                <a:latin typeface="Arial" pitchFamily="34" charset="0"/>
                <a:ea typeface="Times New Roman" pitchFamily="18" charset="0"/>
                <a:cs typeface="Times New Roman" pitchFamily="18" charset="0"/>
              </a:rPr>
              <a:t>Hallazgos de la auditoría</a:t>
            </a:r>
          </a:p>
          <a:p>
            <a:pPr marL="0" marR="0" lvl="0" indent="0" algn="just" defTabSz="914400" rtl="0" eaLnBrk="1" fontAlgn="base" latinLnBrk="0" hangingPunct="1">
              <a:lnSpc>
                <a:spcPct val="100000"/>
              </a:lnSpc>
              <a:spcBef>
                <a:spcPct val="0"/>
              </a:spcBef>
              <a:spcAft>
                <a:spcPct val="0"/>
              </a:spcAft>
              <a:buClrTx/>
              <a:buSzTx/>
              <a:buFont typeface="Wingdings" pitchFamily="2" charset="2"/>
              <a:buChar char="ü"/>
              <a:tabLst/>
            </a:pPr>
            <a:r>
              <a:rPr lang="es-ES" sz="1400" dirty="0" smtClean="0">
                <a:latin typeface="Arial" pitchFamily="34" charset="0"/>
                <a:ea typeface="Times New Roman" pitchFamily="18" charset="0"/>
                <a:cs typeface="Times New Roman" pitchFamily="18" charset="0"/>
              </a:rPr>
              <a:t>No conformidad</a:t>
            </a:r>
          </a:p>
        </p:txBody>
      </p:sp>
      <p:sp>
        <p:nvSpPr>
          <p:cNvPr id="17" name="16 Rectángulo"/>
          <p:cNvSpPr/>
          <p:nvPr/>
        </p:nvSpPr>
        <p:spPr>
          <a:xfrm>
            <a:off x="1500166" y="4714884"/>
            <a:ext cx="3130985" cy="1169551"/>
          </a:xfrm>
          <a:prstGeom prst="rect">
            <a:avLst/>
          </a:prstGeom>
        </p:spPr>
        <p:txBody>
          <a:bodyPr wrap="none">
            <a:spAutoFit/>
          </a:bodyPr>
          <a:lstStyle/>
          <a:p>
            <a:r>
              <a:rPr lang="es-ES" sz="1400" dirty="0" smtClean="0">
                <a:latin typeface="Arial" pitchFamily="34" charset="0"/>
                <a:ea typeface="Times New Roman" pitchFamily="18" charset="0"/>
                <a:cs typeface="Times New Roman" pitchFamily="18" charset="0"/>
              </a:rPr>
              <a:t>Definiciones básicas:</a:t>
            </a:r>
          </a:p>
          <a:p>
            <a:pPr>
              <a:buFont typeface="Wingdings" pitchFamily="2" charset="2"/>
              <a:buChar char="ü"/>
            </a:pPr>
            <a:r>
              <a:rPr lang="es-ES" sz="1400" dirty="0" smtClean="0">
                <a:latin typeface="Arial" pitchFamily="34" charset="0"/>
                <a:ea typeface="Times New Roman" pitchFamily="18" charset="0"/>
                <a:cs typeface="Times New Roman" pitchFamily="18" charset="0"/>
              </a:rPr>
              <a:t>Equipo auditor</a:t>
            </a:r>
          </a:p>
          <a:p>
            <a:pPr>
              <a:buFont typeface="Wingdings" pitchFamily="2" charset="2"/>
              <a:buChar char="ü"/>
            </a:pPr>
            <a:r>
              <a:rPr lang="es-ES" sz="1400" dirty="0" smtClean="0">
                <a:latin typeface="Arial" pitchFamily="34" charset="0"/>
                <a:cs typeface="Times New Roman" pitchFamily="18" charset="0"/>
              </a:rPr>
              <a:t>Programa de Auditoría</a:t>
            </a:r>
          </a:p>
          <a:p>
            <a:pPr>
              <a:buFont typeface="Wingdings" pitchFamily="2" charset="2"/>
              <a:buChar char="ü"/>
            </a:pPr>
            <a:r>
              <a:rPr lang="es-ES" sz="1400" dirty="0" smtClean="0">
                <a:latin typeface="Arial" pitchFamily="34" charset="0"/>
                <a:cs typeface="Times New Roman" pitchFamily="18" charset="0"/>
              </a:rPr>
              <a:t>Plan de auditoría </a:t>
            </a:r>
          </a:p>
          <a:p>
            <a:pPr>
              <a:buFont typeface="Wingdings" pitchFamily="2" charset="2"/>
              <a:buChar char="ü"/>
            </a:pPr>
            <a:r>
              <a:rPr lang="es-ES" sz="1400" dirty="0" smtClean="0">
                <a:latin typeface="Arial" pitchFamily="34" charset="0"/>
                <a:cs typeface="Times New Roman" pitchFamily="18" charset="0"/>
              </a:rPr>
              <a:t>Alcance de la auditoría.</a:t>
            </a:r>
            <a:r>
              <a:rPr lang="es-VE" sz="1400" dirty="0" smtClean="0">
                <a:latin typeface="Arial" pitchFamily="34" charset="0"/>
                <a:cs typeface="Times New Roman" pitchFamily="18" charset="0"/>
              </a:rPr>
              <a:t>  </a:t>
            </a:r>
            <a:r>
              <a:rPr lang="es-VE" sz="1400" dirty="0" smtClean="0">
                <a:solidFill>
                  <a:srgbClr val="FF0000"/>
                </a:solidFill>
                <a:latin typeface="Arial" pitchFamily="34" charset="0"/>
                <a:cs typeface="Times New Roman" pitchFamily="18" charset="0"/>
              </a:rPr>
              <a:t>Lamina 88</a:t>
            </a:r>
            <a:endParaRPr lang="es-VE" sz="1400" dirty="0">
              <a:solidFill>
                <a:srgbClr val="FF00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0" name="9 Rectángulo"/>
          <p:cNvSpPr/>
          <p:nvPr/>
        </p:nvSpPr>
        <p:spPr>
          <a:xfrm>
            <a:off x="1571604" y="976954"/>
            <a:ext cx="6572296" cy="523220"/>
          </a:xfrm>
          <a:prstGeom prst="rect">
            <a:avLst/>
          </a:prstGeom>
        </p:spPr>
        <p:txBody>
          <a:bodyPr wrap="square">
            <a:spAutoFit/>
          </a:bodyPr>
          <a:lstStyle/>
          <a:p>
            <a:pPr lvl="0" algn="just" eaLnBrk="0" hangingPunct="0"/>
            <a:r>
              <a:rPr lang="es-VE" sz="1400" dirty="0" smtClean="0">
                <a:latin typeface="Arial" pitchFamily="34" charset="0"/>
                <a:ea typeface="Calibri" pitchFamily="34" charset="0"/>
                <a:cs typeface="Times New Roman" pitchFamily="18" charset="0"/>
              </a:rPr>
              <a:t>La Norma ISO 19011 proporciona orientación relativa a las auditorías de sistemas de gestión de la calidad y de gestión ambiental</a:t>
            </a:r>
            <a:endParaRPr lang="es-VE" sz="1400" dirty="0"/>
          </a:p>
        </p:txBody>
      </p:sp>
      <p:sp>
        <p:nvSpPr>
          <p:cNvPr id="11" name="10 Rectángulo"/>
          <p:cNvSpPr/>
          <p:nvPr/>
        </p:nvSpPr>
        <p:spPr>
          <a:xfrm>
            <a:off x="1571604" y="1643050"/>
            <a:ext cx="6572296" cy="523220"/>
          </a:xfrm>
          <a:prstGeom prst="rect">
            <a:avLst/>
          </a:prstGeom>
        </p:spPr>
        <p:txBody>
          <a:bodyPr wrap="square">
            <a:spAutoFit/>
          </a:bodyPr>
          <a:lstStyle/>
          <a:p>
            <a:pPr algn="just"/>
            <a:r>
              <a:rPr lang="es-VE" sz="1400" dirty="0" smtClean="0">
                <a:latin typeface="Arial" pitchFamily="34" charset="0"/>
                <a:cs typeface="Times New Roman" pitchFamily="18" charset="0"/>
              </a:rPr>
              <a:t>Secciones de la 0 a la 3 cubre objetivos y campo de aplicación, referencias normativas, términos y definiciones.</a:t>
            </a:r>
            <a:endParaRPr lang="es-VE" sz="1400" dirty="0"/>
          </a:p>
        </p:txBody>
      </p:sp>
      <p:grpSp>
        <p:nvGrpSpPr>
          <p:cNvPr id="4" name="26 Grupo"/>
          <p:cNvGrpSpPr/>
          <p:nvPr/>
        </p:nvGrpSpPr>
        <p:grpSpPr>
          <a:xfrm>
            <a:off x="1714480" y="2571744"/>
            <a:ext cx="6643734" cy="3143272"/>
            <a:chOff x="1571604" y="2357430"/>
            <a:chExt cx="6643734" cy="3143272"/>
          </a:xfrm>
        </p:grpSpPr>
        <p:sp>
          <p:nvSpPr>
            <p:cNvPr id="12" name="11 Rectángulo"/>
            <p:cNvSpPr/>
            <p:nvPr/>
          </p:nvSpPr>
          <p:spPr>
            <a:xfrm>
              <a:off x="1599995" y="2357430"/>
              <a:ext cx="971741" cy="307777"/>
            </a:xfrm>
            <a:prstGeom prst="rect">
              <a:avLst/>
            </a:prstGeom>
          </p:spPr>
          <p:txBody>
            <a:bodyPr wrap="none">
              <a:spAutoFit/>
            </a:bodyPr>
            <a:lstStyle/>
            <a:p>
              <a:r>
                <a:rPr lang="es-VE" sz="1400" dirty="0" smtClean="0">
                  <a:latin typeface="Arial" pitchFamily="34" charset="0"/>
                  <a:cs typeface="Times New Roman" pitchFamily="18" charset="0"/>
                </a:rPr>
                <a:t>Sección 4</a:t>
              </a:r>
              <a:endParaRPr lang="es-VE" sz="1400" dirty="0"/>
            </a:p>
          </p:txBody>
        </p:sp>
        <p:sp>
          <p:nvSpPr>
            <p:cNvPr id="13" name="12 Rectángulo redondeado"/>
            <p:cNvSpPr/>
            <p:nvPr/>
          </p:nvSpPr>
          <p:spPr>
            <a:xfrm>
              <a:off x="2928926" y="2428868"/>
              <a:ext cx="5072098" cy="500066"/>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4" name="13 CuadroTexto"/>
            <p:cNvSpPr txBox="1"/>
            <p:nvPr/>
          </p:nvSpPr>
          <p:spPr>
            <a:xfrm>
              <a:off x="3071802" y="2428868"/>
              <a:ext cx="5143536" cy="338554"/>
            </a:xfrm>
            <a:prstGeom prst="rect">
              <a:avLst/>
            </a:prstGeom>
            <a:noFill/>
          </p:spPr>
          <p:txBody>
            <a:bodyPr wrap="square" rtlCol="0">
              <a:spAutoFit/>
            </a:bodyPr>
            <a:lstStyle/>
            <a:p>
              <a:r>
                <a:rPr lang="es-VE" sz="1600" dirty="0" smtClean="0"/>
                <a:t>Principios de Auditoría</a:t>
              </a:r>
              <a:endParaRPr lang="es-VE" sz="1600" dirty="0"/>
            </a:p>
          </p:txBody>
        </p:sp>
        <p:sp>
          <p:nvSpPr>
            <p:cNvPr id="15" name="14 Rectángulo"/>
            <p:cNvSpPr/>
            <p:nvPr/>
          </p:nvSpPr>
          <p:spPr>
            <a:xfrm>
              <a:off x="1571604" y="3264099"/>
              <a:ext cx="971741" cy="307777"/>
            </a:xfrm>
            <a:prstGeom prst="rect">
              <a:avLst/>
            </a:prstGeom>
          </p:spPr>
          <p:txBody>
            <a:bodyPr wrap="none">
              <a:spAutoFit/>
            </a:bodyPr>
            <a:lstStyle/>
            <a:p>
              <a:r>
                <a:rPr lang="es-VE" sz="1400" dirty="0" smtClean="0">
                  <a:latin typeface="Arial" pitchFamily="34" charset="0"/>
                  <a:cs typeface="Times New Roman" pitchFamily="18" charset="0"/>
                </a:rPr>
                <a:t>Sección 5</a:t>
              </a:r>
              <a:endParaRPr lang="es-VE" sz="1400" dirty="0"/>
            </a:p>
          </p:txBody>
        </p:sp>
        <p:sp>
          <p:nvSpPr>
            <p:cNvPr id="17" name="16 Rectángulo redondeado"/>
            <p:cNvSpPr/>
            <p:nvPr/>
          </p:nvSpPr>
          <p:spPr>
            <a:xfrm>
              <a:off x="2928926" y="3286124"/>
              <a:ext cx="5072098" cy="500066"/>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8" name="17 CuadroTexto"/>
            <p:cNvSpPr txBox="1"/>
            <p:nvPr/>
          </p:nvSpPr>
          <p:spPr>
            <a:xfrm>
              <a:off x="3071802" y="3286124"/>
              <a:ext cx="4714908" cy="338554"/>
            </a:xfrm>
            <a:prstGeom prst="rect">
              <a:avLst/>
            </a:prstGeom>
            <a:noFill/>
          </p:spPr>
          <p:txBody>
            <a:bodyPr wrap="square" rtlCol="0">
              <a:spAutoFit/>
            </a:bodyPr>
            <a:lstStyle/>
            <a:p>
              <a:r>
                <a:rPr lang="es-VE" sz="1600" dirty="0" smtClean="0"/>
                <a:t>Gestión de un programa de Auditoría</a:t>
              </a:r>
              <a:endParaRPr lang="es-VE" sz="1600" dirty="0"/>
            </a:p>
          </p:txBody>
        </p:sp>
        <p:sp>
          <p:nvSpPr>
            <p:cNvPr id="20" name="19 Rectángulo redondeado"/>
            <p:cNvSpPr/>
            <p:nvPr/>
          </p:nvSpPr>
          <p:spPr>
            <a:xfrm>
              <a:off x="2919402" y="4143380"/>
              <a:ext cx="5072098" cy="500066"/>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1" name="20 CuadroTexto"/>
            <p:cNvSpPr txBox="1"/>
            <p:nvPr/>
          </p:nvSpPr>
          <p:spPr>
            <a:xfrm>
              <a:off x="2919402" y="4286256"/>
              <a:ext cx="3214710" cy="338554"/>
            </a:xfrm>
            <a:prstGeom prst="rect">
              <a:avLst/>
            </a:prstGeom>
            <a:noFill/>
          </p:spPr>
          <p:txBody>
            <a:bodyPr wrap="square" rtlCol="0">
              <a:spAutoFit/>
            </a:bodyPr>
            <a:lstStyle/>
            <a:p>
              <a:r>
                <a:rPr lang="es-VE" sz="1600" dirty="0" smtClean="0"/>
                <a:t>Actividades de Auditoría </a:t>
              </a:r>
              <a:endParaRPr lang="es-VE" sz="1600" dirty="0"/>
            </a:p>
          </p:txBody>
        </p:sp>
        <p:sp>
          <p:nvSpPr>
            <p:cNvPr id="22" name="21 Rectángulo"/>
            <p:cNvSpPr/>
            <p:nvPr/>
          </p:nvSpPr>
          <p:spPr>
            <a:xfrm>
              <a:off x="1571604" y="4978611"/>
              <a:ext cx="971741" cy="307777"/>
            </a:xfrm>
            <a:prstGeom prst="rect">
              <a:avLst/>
            </a:prstGeom>
          </p:spPr>
          <p:txBody>
            <a:bodyPr wrap="none">
              <a:spAutoFit/>
            </a:bodyPr>
            <a:lstStyle/>
            <a:p>
              <a:r>
                <a:rPr lang="es-VE" sz="1400" dirty="0" smtClean="0">
                  <a:latin typeface="Arial" pitchFamily="34" charset="0"/>
                  <a:cs typeface="Times New Roman" pitchFamily="18" charset="0"/>
                </a:rPr>
                <a:t>Sección 7</a:t>
              </a:r>
              <a:endParaRPr lang="es-VE" sz="1400" dirty="0"/>
            </a:p>
          </p:txBody>
        </p:sp>
        <p:sp>
          <p:nvSpPr>
            <p:cNvPr id="23" name="22 Rectángulo redondeado"/>
            <p:cNvSpPr/>
            <p:nvPr/>
          </p:nvSpPr>
          <p:spPr>
            <a:xfrm>
              <a:off x="2928926" y="5000636"/>
              <a:ext cx="5072098" cy="500066"/>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4" name="23 CuadroTexto"/>
            <p:cNvSpPr txBox="1"/>
            <p:nvPr/>
          </p:nvSpPr>
          <p:spPr>
            <a:xfrm>
              <a:off x="2928926" y="5143512"/>
              <a:ext cx="4572032" cy="338554"/>
            </a:xfrm>
            <a:prstGeom prst="rect">
              <a:avLst/>
            </a:prstGeom>
            <a:noFill/>
          </p:spPr>
          <p:txBody>
            <a:bodyPr wrap="square" rtlCol="0">
              <a:spAutoFit/>
            </a:bodyPr>
            <a:lstStyle/>
            <a:p>
              <a:r>
                <a:rPr lang="es-VE" sz="1600" dirty="0" smtClean="0"/>
                <a:t>Competencia y evaluación de auditores</a:t>
              </a:r>
              <a:endParaRPr lang="es-VE" sz="1600" dirty="0"/>
            </a:p>
          </p:txBody>
        </p:sp>
        <p:sp>
          <p:nvSpPr>
            <p:cNvPr id="25" name="24 Rectángulo"/>
            <p:cNvSpPr/>
            <p:nvPr/>
          </p:nvSpPr>
          <p:spPr>
            <a:xfrm>
              <a:off x="1571604" y="4152904"/>
              <a:ext cx="971741" cy="307777"/>
            </a:xfrm>
            <a:prstGeom prst="rect">
              <a:avLst/>
            </a:prstGeom>
          </p:spPr>
          <p:txBody>
            <a:bodyPr wrap="none">
              <a:spAutoFit/>
            </a:bodyPr>
            <a:lstStyle/>
            <a:p>
              <a:r>
                <a:rPr lang="es-VE" sz="1400" dirty="0" smtClean="0">
                  <a:latin typeface="Arial" pitchFamily="34" charset="0"/>
                  <a:cs typeface="Times New Roman" pitchFamily="18" charset="0"/>
                </a:rPr>
                <a:t>Sección 6</a:t>
              </a:r>
              <a:endParaRPr lang="es-VE" sz="1400" dirty="0"/>
            </a:p>
          </p:txBody>
        </p:sp>
      </p:grpSp>
      <p:sp>
        <p:nvSpPr>
          <p:cNvPr id="26" name="25 Rectángulo"/>
          <p:cNvSpPr/>
          <p:nvPr/>
        </p:nvSpPr>
        <p:spPr>
          <a:xfrm>
            <a:off x="3656223" y="500042"/>
            <a:ext cx="2027030" cy="369332"/>
          </a:xfrm>
          <a:prstGeom prst="rect">
            <a:avLst/>
          </a:prstGeom>
        </p:spPr>
        <p:txBody>
          <a:bodyPr wrap="none">
            <a:spAutoFit/>
          </a:bodyPr>
          <a:lstStyle/>
          <a:p>
            <a:r>
              <a:rPr lang="es-VE" dirty="0" smtClean="0">
                <a:latin typeface="Arial" pitchFamily="34" charset="0"/>
                <a:ea typeface="Calibri" pitchFamily="34" charset="0"/>
                <a:cs typeface="Times New Roman" pitchFamily="18" charset="0"/>
              </a:rPr>
              <a:t>Norma ISO 19011</a:t>
            </a:r>
            <a:endParaRPr lang="es-VE"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grpSp>
        <p:nvGrpSpPr>
          <p:cNvPr id="93" name="92 Grupo"/>
          <p:cNvGrpSpPr/>
          <p:nvPr/>
        </p:nvGrpSpPr>
        <p:grpSpPr>
          <a:xfrm>
            <a:off x="1500166" y="1071546"/>
            <a:ext cx="7429552" cy="1543188"/>
            <a:chOff x="1500166" y="1071546"/>
            <a:chExt cx="7429552" cy="1543188"/>
          </a:xfrm>
        </p:grpSpPr>
        <p:sp>
          <p:nvSpPr>
            <p:cNvPr id="36" name="35 Rectángulo"/>
            <p:cNvSpPr/>
            <p:nvPr/>
          </p:nvSpPr>
          <p:spPr>
            <a:xfrm>
              <a:off x="1571572" y="1071546"/>
              <a:ext cx="7286676" cy="285752"/>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37" name="36 CuadroTexto"/>
            <p:cNvSpPr txBox="1"/>
            <p:nvPr/>
          </p:nvSpPr>
          <p:spPr>
            <a:xfrm>
              <a:off x="3143208" y="1071546"/>
              <a:ext cx="5286412" cy="369332"/>
            </a:xfrm>
            <a:prstGeom prst="rect">
              <a:avLst/>
            </a:prstGeom>
            <a:noFill/>
          </p:spPr>
          <p:txBody>
            <a:bodyPr wrap="square" rtlCol="0">
              <a:spAutoFit/>
            </a:bodyPr>
            <a:lstStyle/>
            <a:p>
              <a:r>
                <a:rPr lang="es-VE" dirty="0" smtClean="0">
                  <a:solidFill>
                    <a:schemeClr val="bg1"/>
                  </a:solidFill>
                </a:rPr>
                <a:t>5 Gestión de un programa de auditoría</a:t>
              </a:r>
              <a:endParaRPr lang="es-VE" dirty="0">
                <a:solidFill>
                  <a:schemeClr val="bg1"/>
                </a:solidFill>
              </a:endParaRPr>
            </a:p>
          </p:txBody>
        </p:sp>
        <p:cxnSp>
          <p:nvCxnSpPr>
            <p:cNvPr id="46" name="45 Conector recto de flecha"/>
            <p:cNvCxnSpPr/>
            <p:nvPr/>
          </p:nvCxnSpPr>
          <p:spPr>
            <a:xfrm rot="5400000">
              <a:off x="5500694" y="1499380"/>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46 Conector recto de flecha"/>
            <p:cNvCxnSpPr/>
            <p:nvPr/>
          </p:nvCxnSpPr>
          <p:spPr>
            <a:xfrm rot="5400000">
              <a:off x="6714346" y="1499380"/>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47 Rectángulo"/>
            <p:cNvSpPr/>
            <p:nvPr/>
          </p:nvSpPr>
          <p:spPr>
            <a:xfrm>
              <a:off x="1571604" y="1643050"/>
              <a:ext cx="928694"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49" name="48 CuadroTexto"/>
            <p:cNvSpPr txBox="1"/>
            <p:nvPr/>
          </p:nvSpPr>
          <p:spPr>
            <a:xfrm>
              <a:off x="1500166" y="1889200"/>
              <a:ext cx="1071570" cy="253916"/>
            </a:xfrm>
            <a:prstGeom prst="rect">
              <a:avLst/>
            </a:prstGeom>
            <a:noFill/>
          </p:spPr>
          <p:txBody>
            <a:bodyPr wrap="square" rtlCol="0">
              <a:spAutoFit/>
            </a:bodyPr>
            <a:lstStyle/>
            <a:p>
              <a:r>
                <a:rPr lang="es-VE" sz="1050" dirty="0" smtClean="0"/>
                <a:t>Generalidades</a:t>
              </a:r>
              <a:endParaRPr lang="es-VE" sz="1050" dirty="0"/>
            </a:p>
          </p:txBody>
        </p:sp>
        <p:sp>
          <p:nvSpPr>
            <p:cNvPr id="50" name="49 Rectángulo"/>
            <p:cNvSpPr/>
            <p:nvPr/>
          </p:nvSpPr>
          <p:spPr>
            <a:xfrm>
              <a:off x="2643174" y="1643050"/>
              <a:ext cx="1000132"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51" name="50 Rectángulo"/>
            <p:cNvSpPr/>
            <p:nvPr/>
          </p:nvSpPr>
          <p:spPr>
            <a:xfrm>
              <a:off x="3714744" y="1643050"/>
              <a:ext cx="1285884"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53" name="52 Rectángulo"/>
            <p:cNvSpPr/>
            <p:nvPr/>
          </p:nvSpPr>
          <p:spPr>
            <a:xfrm>
              <a:off x="5143504" y="1643050"/>
              <a:ext cx="1071570"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54" name="53 Rectángulo"/>
            <p:cNvSpPr/>
            <p:nvPr/>
          </p:nvSpPr>
          <p:spPr>
            <a:xfrm>
              <a:off x="6357950" y="1643050"/>
              <a:ext cx="1214446"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55" name="54 Rectángulo"/>
            <p:cNvSpPr/>
            <p:nvPr/>
          </p:nvSpPr>
          <p:spPr>
            <a:xfrm>
              <a:off x="7715272" y="1643050"/>
              <a:ext cx="1214446"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57" name="56 CuadroTexto"/>
            <p:cNvSpPr txBox="1"/>
            <p:nvPr/>
          </p:nvSpPr>
          <p:spPr>
            <a:xfrm>
              <a:off x="2714612" y="1714488"/>
              <a:ext cx="928694" cy="738664"/>
            </a:xfrm>
            <a:prstGeom prst="rect">
              <a:avLst/>
            </a:prstGeom>
            <a:noFill/>
          </p:spPr>
          <p:txBody>
            <a:bodyPr wrap="square" rtlCol="0">
              <a:spAutoFit/>
            </a:bodyPr>
            <a:lstStyle/>
            <a:p>
              <a:r>
                <a:rPr lang="es-VE" sz="1050" dirty="0" smtClean="0"/>
                <a:t>Objetivos de un programa de auditoría</a:t>
              </a:r>
              <a:endParaRPr lang="es-VE" sz="1050" dirty="0"/>
            </a:p>
          </p:txBody>
        </p:sp>
        <p:sp>
          <p:nvSpPr>
            <p:cNvPr id="58" name="57 CuadroTexto"/>
            <p:cNvSpPr txBox="1"/>
            <p:nvPr/>
          </p:nvSpPr>
          <p:spPr>
            <a:xfrm>
              <a:off x="3714744" y="1714488"/>
              <a:ext cx="1428760" cy="900246"/>
            </a:xfrm>
            <a:prstGeom prst="rect">
              <a:avLst/>
            </a:prstGeom>
            <a:noFill/>
          </p:spPr>
          <p:txBody>
            <a:bodyPr wrap="square" rtlCol="0">
              <a:spAutoFit/>
            </a:bodyPr>
            <a:lstStyle/>
            <a:p>
              <a:r>
                <a:rPr lang="es-VE" sz="1050" dirty="0" smtClean="0"/>
                <a:t>Responsabilidades Recursos y Procedimientos de un programa de auditorías</a:t>
              </a:r>
              <a:endParaRPr lang="es-VE" sz="1050" dirty="0"/>
            </a:p>
          </p:txBody>
        </p:sp>
        <p:sp>
          <p:nvSpPr>
            <p:cNvPr id="60" name="59 CuadroTexto"/>
            <p:cNvSpPr txBox="1"/>
            <p:nvPr/>
          </p:nvSpPr>
          <p:spPr>
            <a:xfrm>
              <a:off x="5143504" y="1714488"/>
              <a:ext cx="1143008" cy="577081"/>
            </a:xfrm>
            <a:prstGeom prst="rect">
              <a:avLst/>
            </a:prstGeom>
            <a:noFill/>
          </p:spPr>
          <p:txBody>
            <a:bodyPr wrap="square" rtlCol="0">
              <a:spAutoFit/>
            </a:bodyPr>
            <a:lstStyle/>
            <a:p>
              <a:r>
                <a:rPr lang="es-VE" sz="1050" dirty="0" smtClean="0"/>
                <a:t>Implementación del Programa de auditoría</a:t>
              </a:r>
              <a:endParaRPr lang="es-VE" sz="1050" dirty="0"/>
            </a:p>
          </p:txBody>
        </p:sp>
        <p:sp>
          <p:nvSpPr>
            <p:cNvPr id="61" name="60 CuadroTexto"/>
            <p:cNvSpPr txBox="1"/>
            <p:nvPr/>
          </p:nvSpPr>
          <p:spPr>
            <a:xfrm>
              <a:off x="6357950" y="1714488"/>
              <a:ext cx="1285884" cy="577081"/>
            </a:xfrm>
            <a:prstGeom prst="rect">
              <a:avLst/>
            </a:prstGeom>
            <a:noFill/>
          </p:spPr>
          <p:txBody>
            <a:bodyPr wrap="square" rtlCol="0">
              <a:spAutoFit/>
            </a:bodyPr>
            <a:lstStyle/>
            <a:p>
              <a:r>
                <a:rPr lang="es-VE" sz="1050" dirty="0" smtClean="0"/>
                <a:t>Registros del programa de auditoría</a:t>
              </a:r>
              <a:endParaRPr lang="es-VE" sz="1050" dirty="0"/>
            </a:p>
          </p:txBody>
        </p:sp>
        <p:sp>
          <p:nvSpPr>
            <p:cNvPr id="62" name="61 CuadroTexto"/>
            <p:cNvSpPr txBox="1"/>
            <p:nvPr/>
          </p:nvSpPr>
          <p:spPr>
            <a:xfrm>
              <a:off x="7786710" y="1714488"/>
              <a:ext cx="1071570" cy="738664"/>
            </a:xfrm>
            <a:prstGeom prst="rect">
              <a:avLst/>
            </a:prstGeom>
            <a:noFill/>
          </p:spPr>
          <p:txBody>
            <a:bodyPr wrap="square" rtlCol="0">
              <a:spAutoFit/>
            </a:bodyPr>
            <a:lstStyle/>
            <a:p>
              <a:r>
                <a:rPr lang="es-VE" sz="1050" dirty="0" smtClean="0"/>
                <a:t>Seguimiento y revisión del Programa de auditoría</a:t>
              </a:r>
              <a:endParaRPr lang="es-VE" sz="1050" dirty="0"/>
            </a:p>
          </p:txBody>
        </p:sp>
        <p:cxnSp>
          <p:nvCxnSpPr>
            <p:cNvPr id="52" name="51 Conector recto de flecha"/>
            <p:cNvCxnSpPr/>
            <p:nvPr/>
          </p:nvCxnSpPr>
          <p:spPr>
            <a:xfrm rot="5400000">
              <a:off x="1929588" y="1499380"/>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6" name="55 Conector recto de flecha"/>
            <p:cNvCxnSpPr/>
            <p:nvPr/>
          </p:nvCxnSpPr>
          <p:spPr>
            <a:xfrm rot="5400000">
              <a:off x="2929720" y="1499380"/>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58 Conector recto de flecha"/>
            <p:cNvCxnSpPr/>
            <p:nvPr/>
          </p:nvCxnSpPr>
          <p:spPr>
            <a:xfrm rot="5400000">
              <a:off x="4143372" y="1499380"/>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3" name="82 Conector recto de flecha"/>
            <p:cNvCxnSpPr/>
            <p:nvPr/>
          </p:nvCxnSpPr>
          <p:spPr>
            <a:xfrm rot="5400000">
              <a:off x="8143900" y="1499380"/>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92" name="91 Grupo"/>
          <p:cNvGrpSpPr/>
          <p:nvPr/>
        </p:nvGrpSpPr>
        <p:grpSpPr>
          <a:xfrm>
            <a:off x="1071570" y="3143248"/>
            <a:ext cx="8143900" cy="1543188"/>
            <a:chOff x="1071570" y="3143248"/>
            <a:chExt cx="8143900" cy="1543188"/>
          </a:xfrm>
        </p:grpSpPr>
        <p:sp>
          <p:nvSpPr>
            <p:cNvPr id="63" name="62 Rectángulo"/>
            <p:cNvSpPr/>
            <p:nvPr/>
          </p:nvSpPr>
          <p:spPr>
            <a:xfrm>
              <a:off x="1214414" y="3143248"/>
              <a:ext cx="7643866" cy="285752"/>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cxnSp>
          <p:nvCxnSpPr>
            <p:cNvPr id="64" name="63 Conector recto de flecha"/>
            <p:cNvCxnSpPr/>
            <p:nvPr/>
          </p:nvCxnSpPr>
          <p:spPr>
            <a:xfrm rot="5400000">
              <a:off x="5143504" y="357108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5" name="64 Conector recto de flecha"/>
            <p:cNvCxnSpPr/>
            <p:nvPr/>
          </p:nvCxnSpPr>
          <p:spPr>
            <a:xfrm rot="5400000">
              <a:off x="6142842" y="357108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6" name="65 CuadroTexto"/>
            <p:cNvSpPr txBox="1"/>
            <p:nvPr/>
          </p:nvSpPr>
          <p:spPr>
            <a:xfrm>
              <a:off x="3143240" y="3143248"/>
              <a:ext cx="5286412" cy="369332"/>
            </a:xfrm>
            <a:prstGeom prst="rect">
              <a:avLst/>
            </a:prstGeom>
            <a:noFill/>
          </p:spPr>
          <p:txBody>
            <a:bodyPr wrap="square" rtlCol="0">
              <a:spAutoFit/>
            </a:bodyPr>
            <a:lstStyle/>
            <a:p>
              <a:r>
                <a:rPr lang="es-VE" dirty="0" smtClean="0">
                  <a:solidFill>
                    <a:schemeClr val="bg1"/>
                  </a:solidFill>
                </a:rPr>
                <a:t>6 Actividades de Auditoría</a:t>
              </a:r>
              <a:endParaRPr lang="es-VE" dirty="0">
                <a:solidFill>
                  <a:schemeClr val="bg1"/>
                </a:solidFill>
              </a:endParaRPr>
            </a:p>
          </p:txBody>
        </p:sp>
        <p:sp>
          <p:nvSpPr>
            <p:cNvPr id="67" name="66 Rectángulo"/>
            <p:cNvSpPr/>
            <p:nvPr/>
          </p:nvSpPr>
          <p:spPr>
            <a:xfrm>
              <a:off x="1143008" y="3714752"/>
              <a:ext cx="928694"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68" name="67 CuadroTexto"/>
            <p:cNvSpPr txBox="1"/>
            <p:nvPr/>
          </p:nvSpPr>
          <p:spPr>
            <a:xfrm>
              <a:off x="1071570" y="3960902"/>
              <a:ext cx="1071570" cy="253916"/>
            </a:xfrm>
            <a:prstGeom prst="rect">
              <a:avLst/>
            </a:prstGeom>
            <a:noFill/>
          </p:spPr>
          <p:txBody>
            <a:bodyPr wrap="square" rtlCol="0">
              <a:spAutoFit/>
            </a:bodyPr>
            <a:lstStyle/>
            <a:p>
              <a:r>
                <a:rPr lang="es-VE" sz="1050" dirty="0" smtClean="0"/>
                <a:t>Generalidades</a:t>
              </a:r>
              <a:endParaRPr lang="es-VE" sz="1050" dirty="0"/>
            </a:p>
          </p:txBody>
        </p:sp>
        <p:sp>
          <p:nvSpPr>
            <p:cNvPr id="69" name="68 Rectángulo"/>
            <p:cNvSpPr/>
            <p:nvPr/>
          </p:nvSpPr>
          <p:spPr>
            <a:xfrm>
              <a:off x="2143140" y="3714752"/>
              <a:ext cx="785818"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70" name="69 Rectángulo"/>
            <p:cNvSpPr/>
            <p:nvPr/>
          </p:nvSpPr>
          <p:spPr>
            <a:xfrm>
              <a:off x="3000396" y="3714752"/>
              <a:ext cx="1000132" cy="785818"/>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71" name="70 Rectángulo"/>
            <p:cNvSpPr/>
            <p:nvPr/>
          </p:nvSpPr>
          <p:spPr>
            <a:xfrm>
              <a:off x="4071966" y="3714752"/>
              <a:ext cx="785818"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72" name="71 Rectángulo"/>
            <p:cNvSpPr/>
            <p:nvPr/>
          </p:nvSpPr>
          <p:spPr>
            <a:xfrm>
              <a:off x="4929222" y="3714752"/>
              <a:ext cx="928694"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73" name="72 Rectángulo"/>
            <p:cNvSpPr/>
            <p:nvPr/>
          </p:nvSpPr>
          <p:spPr>
            <a:xfrm>
              <a:off x="5929354" y="3714752"/>
              <a:ext cx="928694"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74" name="73 Rectángulo"/>
            <p:cNvSpPr/>
            <p:nvPr/>
          </p:nvSpPr>
          <p:spPr>
            <a:xfrm>
              <a:off x="6929486" y="3714752"/>
              <a:ext cx="928694"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75" name="74 Rectángulo"/>
            <p:cNvSpPr/>
            <p:nvPr/>
          </p:nvSpPr>
          <p:spPr>
            <a:xfrm>
              <a:off x="8001056" y="3714752"/>
              <a:ext cx="1071538"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76" name="75 CuadroTexto"/>
            <p:cNvSpPr txBox="1"/>
            <p:nvPr/>
          </p:nvSpPr>
          <p:spPr>
            <a:xfrm>
              <a:off x="2143140" y="3960902"/>
              <a:ext cx="785818" cy="577081"/>
            </a:xfrm>
            <a:prstGeom prst="rect">
              <a:avLst/>
            </a:prstGeom>
            <a:noFill/>
          </p:spPr>
          <p:txBody>
            <a:bodyPr wrap="square" rtlCol="0">
              <a:spAutoFit/>
            </a:bodyPr>
            <a:lstStyle/>
            <a:p>
              <a:r>
                <a:rPr lang="es-VE" sz="1050" dirty="0" smtClean="0"/>
                <a:t>Inicio de la auditoría</a:t>
              </a:r>
              <a:endParaRPr lang="es-VE" sz="1050" dirty="0"/>
            </a:p>
          </p:txBody>
        </p:sp>
        <p:sp>
          <p:nvSpPr>
            <p:cNvPr id="77" name="76 CuadroTexto"/>
            <p:cNvSpPr txBox="1"/>
            <p:nvPr/>
          </p:nvSpPr>
          <p:spPr>
            <a:xfrm>
              <a:off x="2928958" y="3929066"/>
              <a:ext cx="1143008" cy="415498"/>
            </a:xfrm>
            <a:prstGeom prst="rect">
              <a:avLst/>
            </a:prstGeom>
            <a:noFill/>
          </p:spPr>
          <p:txBody>
            <a:bodyPr wrap="square" rtlCol="0">
              <a:spAutoFit/>
            </a:bodyPr>
            <a:lstStyle/>
            <a:p>
              <a:r>
                <a:rPr lang="es-VE" sz="1050" dirty="0" smtClean="0"/>
                <a:t>Revisión de la documentación</a:t>
              </a:r>
              <a:endParaRPr lang="es-VE" sz="1050" dirty="0"/>
            </a:p>
          </p:txBody>
        </p:sp>
        <p:sp>
          <p:nvSpPr>
            <p:cNvPr id="78" name="77 CuadroTexto"/>
            <p:cNvSpPr txBox="1"/>
            <p:nvPr/>
          </p:nvSpPr>
          <p:spPr>
            <a:xfrm>
              <a:off x="4000528" y="3714752"/>
              <a:ext cx="1000132" cy="900246"/>
            </a:xfrm>
            <a:prstGeom prst="rect">
              <a:avLst/>
            </a:prstGeom>
            <a:noFill/>
          </p:spPr>
          <p:txBody>
            <a:bodyPr wrap="square" rtlCol="0">
              <a:spAutoFit/>
            </a:bodyPr>
            <a:lstStyle/>
            <a:p>
              <a:r>
                <a:rPr lang="es-VE" sz="1050" dirty="0" smtClean="0"/>
                <a:t>Preparación de las actividades de auditorías in situ</a:t>
              </a:r>
              <a:endParaRPr lang="es-VE" sz="1050" dirty="0"/>
            </a:p>
          </p:txBody>
        </p:sp>
        <p:sp>
          <p:nvSpPr>
            <p:cNvPr id="79" name="78 CuadroTexto"/>
            <p:cNvSpPr txBox="1"/>
            <p:nvPr/>
          </p:nvSpPr>
          <p:spPr>
            <a:xfrm>
              <a:off x="5857916" y="3714752"/>
              <a:ext cx="1071570" cy="900246"/>
            </a:xfrm>
            <a:prstGeom prst="rect">
              <a:avLst/>
            </a:prstGeom>
            <a:noFill/>
          </p:spPr>
          <p:txBody>
            <a:bodyPr wrap="square" rtlCol="0">
              <a:spAutoFit/>
            </a:bodyPr>
            <a:lstStyle/>
            <a:p>
              <a:r>
                <a:rPr lang="es-VE" sz="1050" dirty="0" smtClean="0"/>
                <a:t>Preparación, aprobación y distribución del informe de la auditoría</a:t>
              </a:r>
              <a:endParaRPr lang="es-VE" sz="1050" dirty="0"/>
            </a:p>
          </p:txBody>
        </p:sp>
        <p:sp>
          <p:nvSpPr>
            <p:cNvPr id="80" name="79 CuadroTexto"/>
            <p:cNvSpPr txBox="1"/>
            <p:nvPr/>
          </p:nvSpPr>
          <p:spPr>
            <a:xfrm>
              <a:off x="8001024" y="3786190"/>
              <a:ext cx="1214446" cy="738664"/>
            </a:xfrm>
            <a:prstGeom prst="rect">
              <a:avLst/>
            </a:prstGeom>
            <a:noFill/>
          </p:spPr>
          <p:txBody>
            <a:bodyPr wrap="square" rtlCol="0">
              <a:spAutoFit/>
            </a:bodyPr>
            <a:lstStyle/>
            <a:p>
              <a:r>
                <a:rPr lang="es-VE" sz="1050" dirty="0" smtClean="0"/>
                <a:t>Realización de las actividades de seguimiento de una auditoría</a:t>
              </a:r>
              <a:endParaRPr lang="es-VE" sz="1050" dirty="0"/>
            </a:p>
          </p:txBody>
        </p:sp>
        <p:sp>
          <p:nvSpPr>
            <p:cNvPr id="81" name="80 CuadroTexto"/>
            <p:cNvSpPr txBox="1"/>
            <p:nvPr/>
          </p:nvSpPr>
          <p:spPr>
            <a:xfrm>
              <a:off x="6929486" y="3929066"/>
              <a:ext cx="1071570" cy="415498"/>
            </a:xfrm>
            <a:prstGeom prst="rect">
              <a:avLst/>
            </a:prstGeom>
            <a:noFill/>
          </p:spPr>
          <p:txBody>
            <a:bodyPr wrap="square" rtlCol="0">
              <a:spAutoFit/>
            </a:bodyPr>
            <a:lstStyle/>
            <a:p>
              <a:r>
                <a:rPr lang="es-VE" sz="1050" dirty="0" smtClean="0"/>
                <a:t>Finalización de la auditoría</a:t>
              </a:r>
              <a:endParaRPr lang="es-VE" sz="1050" dirty="0"/>
            </a:p>
          </p:txBody>
        </p:sp>
        <p:sp>
          <p:nvSpPr>
            <p:cNvPr id="82" name="81 CuadroTexto"/>
            <p:cNvSpPr txBox="1"/>
            <p:nvPr/>
          </p:nvSpPr>
          <p:spPr>
            <a:xfrm>
              <a:off x="4857784" y="3786190"/>
              <a:ext cx="1000132" cy="900246"/>
            </a:xfrm>
            <a:prstGeom prst="rect">
              <a:avLst/>
            </a:prstGeom>
            <a:noFill/>
          </p:spPr>
          <p:txBody>
            <a:bodyPr wrap="square" rtlCol="0">
              <a:spAutoFit/>
            </a:bodyPr>
            <a:lstStyle/>
            <a:p>
              <a:pPr algn="just"/>
              <a:r>
                <a:rPr lang="es-VE" sz="1050" dirty="0" smtClean="0"/>
                <a:t>Realización de las actividades de auditorías in situ</a:t>
              </a:r>
              <a:endParaRPr lang="es-VE" sz="1050" dirty="0"/>
            </a:p>
          </p:txBody>
        </p:sp>
        <p:cxnSp>
          <p:nvCxnSpPr>
            <p:cNvPr id="85" name="84 Conector recto de flecha"/>
            <p:cNvCxnSpPr/>
            <p:nvPr/>
          </p:nvCxnSpPr>
          <p:spPr>
            <a:xfrm rot="5400000">
              <a:off x="1429522" y="357108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6" name="85 Conector recto de flecha"/>
            <p:cNvCxnSpPr/>
            <p:nvPr/>
          </p:nvCxnSpPr>
          <p:spPr>
            <a:xfrm rot="5400000">
              <a:off x="2285984" y="357108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7" name="86 Conector recto de flecha"/>
            <p:cNvCxnSpPr/>
            <p:nvPr/>
          </p:nvCxnSpPr>
          <p:spPr>
            <a:xfrm rot="5400000">
              <a:off x="3214678" y="3571876"/>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8" name="87 Conector recto de flecha"/>
            <p:cNvCxnSpPr/>
            <p:nvPr/>
          </p:nvCxnSpPr>
          <p:spPr>
            <a:xfrm rot="5400000">
              <a:off x="4215604" y="357108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9" name="88 Conector recto de flecha"/>
            <p:cNvCxnSpPr/>
            <p:nvPr/>
          </p:nvCxnSpPr>
          <p:spPr>
            <a:xfrm rot="5400000">
              <a:off x="7144562" y="357108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0" name="89 Conector recto de flecha"/>
            <p:cNvCxnSpPr/>
            <p:nvPr/>
          </p:nvCxnSpPr>
          <p:spPr>
            <a:xfrm rot="5400000">
              <a:off x="8286776" y="357108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1" name="10 CuadroTexto"/>
          <p:cNvSpPr txBox="1"/>
          <p:nvPr/>
        </p:nvSpPr>
        <p:spPr>
          <a:xfrm>
            <a:off x="1500166" y="928670"/>
            <a:ext cx="4214842" cy="307777"/>
          </a:xfrm>
          <a:prstGeom prst="rect">
            <a:avLst/>
          </a:prstGeom>
          <a:noFill/>
        </p:spPr>
        <p:txBody>
          <a:bodyPr wrap="square" rtlCol="0">
            <a:spAutoFit/>
          </a:bodyPr>
          <a:lstStyle/>
          <a:p>
            <a:r>
              <a:rPr lang="es-VE" sz="1400" b="1" dirty="0" smtClean="0"/>
              <a:t>Concepto de certificación:</a:t>
            </a:r>
            <a:endParaRPr lang="es-VE" sz="1400" b="1" dirty="0"/>
          </a:p>
        </p:txBody>
      </p:sp>
      <p:sp>
        <p:nvSpPr>
          <p:cNvPr id="12" name="11 Rectángulo"/>
          <p:cNvSpPr/>
          <p:nvPr/>
        </p:nvSpPr>
        <p:spPr>
          <a:xfrm>
            <a:off x="1428728" y="1428736"/>
            <a:ext cx="5857916" cy="2246769"/>
          </a:xfrm>
          <a:prstGeom prst="rect">
            <a:avLst/>
          </a:prstGeom>
        </p:spPr>
        <p:txBody>
          <a:bodyPr wrap="square">
            <a:spAutoFit/>
          </a:bodyPr>
          <a:lstStyle/>
          <a:p>
            <a:pPr algn="just"/>
            <a:r>
              <a:rPr lang="es-VE" sz="1400" dirty="0" smtClean="0"/>
              <a:t>La certificación es la acción que ejecuta un organismo reconocido e independiente de las partes interesadas, mediante la cual se pone de manifiesto que un producto, proceso o servicio está conforme con una norma o requisitos permanentes especificados. </a:t>
            </a:r>
            <a:endParaRPr lang="es-ES" sz="1400" dirty="0" smtClean="0"/>
          </a:p>
          <a:p>
            <a:pPr algn="just"/>
            <a:endParaRPr lang="es-ES" sz="1400" dirty="0" smtClean="0"/>
          </a:p>
          <a:p>
            <a:pPr algn="just"/>
            <a:r>
              <a:rPr lang="es-ES" sz="1400" dirty="0" smtClean="0"/>
              <a:t>Es una actividad que consiste en atestiguar que un sistema, producto o servicio se ajustan a determinadas especificaciones técnicas y/o normas, con la expedición de un acta en la que se da fe documental del cumplimiento de todos los requisitos exigidos en dichas especificaciones y/o normas.</a:t>
            </a:r>
            <a:endParaRPr lang="es-VE" sz="1400" dirty="0" smtClean="0"/>
          </a:p>
        </p:txBody>
      </p:sp>
      <p:sp>
        <p:nvSpPr>
          <p:cNvPr id="13" name="12 CuadroTexto"/>
          <p:cNvSpPr txBox="1"/>
          <p:nvPr/>
        </p:nvSpPr>
        <p:spPr>
          <a:xfrm>
            <a:off x="1428728" y="3978479"/>
            <a:ext cx="4214842" cy="307777"/>
          </a:xfrm>
          <a:prstGeom prst="rect">
            <a:avLst/>
          </a:prstGeom>
          <a:noFill/>
        </p:spPr>
        <p:txBody>
          <a:bodyPr wrap="square" rtlCol="0">
            <a:spAutoFit/>
          </a:bodyPr>
          <a:lstStyle/>
          <a:p>
            <a:r>
              <a:rPr lang="es-VE" sz="1400" b="1" dirty="0" smtClean="0"/>
              <a:t>Concepto de Acreditación:</a:t>
            </a:r>
            <a:endParaRPr lang="es-VE" sz="1400" b="1" dirty="0"/>
          </a:p>
        </p:txBody>
      </p:sp>
      <p:sp>
        <p:nvSpPr>
          <p:cNvPr id="1025" name="Rectangle 1"/>
          <p:cNvSpPr>
            <a:spLocks noChangeArrowheads="1"/>
          </p:cNvSpPr>
          <p:nvPr/>
        </p:nvSpPr>
        <p:spPr bwMode="auto">
          <a:xfrm>
            <a:off x="1428728" y="4404848"/>
            <a:ext cx="6929486"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Procedimiento mediante el cual un ente acreditador reconoce formalmente que una Organización cumple con los estándares de calidad previamente establecido por él y que esta en la capacidad de dar certificación a cualquier Empresa que lo solicite.</a:t>
            </a:r>
            <a:endParaRPr kumimoji="0" lang="es-ES"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4578" name="Picture 2" descr="http://t1.gstatic.com/images?q=tbn:ANd9GcSY5hOJvglaISIui_mfbBiMsAoKkiXnNP_utSYftFKQ6o4j9WYcS_GUpQ">
            <a:hlinkClick r:id="rId4"/>
          </p:cNvPr>
          <p:cNvPicPr>
            <a:picLocks noChangeAspect="1" noChangeArrowheads="1"/>
          </p:cNvPicPr>
          <p:nvPr/>
        </p:nvPicPr>
        <p:blipFill>
          <a:blip r:embed="rId5" cstate="print"/>
          <a:srcRect/>
          <a:stretch>
            <a:fillRect/>
          </a:stretch>
        </p:blipFill>
        <p:spPr bwMode="auto">
          <a:xfrm>
            <a:off x="7572396" y="1428736"/>
            <a:ext cx="666750" cy="666751"/>
          </a:xfrm>
          <a:prstGeom prst="rect">
            <a:avLst/>
          </a:prstGeom>
          <a:noFill/>
        </p:spPr>
      </p:pic>
      <p:pic>
        <p:nvPicPr>
          <p:cNvPr id="24580" name="Picture 4" descr="http://t1.gstatic.com/images?q=tbn:ANd9GcTdmiNwFDrTsyeoKtcF-BsM05iWSbPEFYKa1JUA4cmFhQ-bIpbuDPQTC4c">
            <a:hlinkClick r:id="rId6"/>
          </p:cNvPr>
          <p:cNvPicPr>
            <a:picLocks noChangeAspect="1" noChangeArrowheads="1"/>
          </p:cNvPicPr>
          <p:nvPr/>
        </p:nvPicPr>
        <p:blipFill>
          <a:blip r:embed="rId7" cstate="print"/>
          <a:srcRect/>
          <a:stretch>
            <a:fillRect/>
          </a:stretch>
        </p:blipFill>
        <p:spPr bwMode="auto">
          <a:xfrm>
            <a:off x="7500958" y="2500306"/>
            <a:ext cx="756215" cy="904873"/>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30" name="29 CuadroTexto"/>
          <p:cNvSpPr txBox="1"/>
          <p:nvPr/>
        </p:nvSpPr>
        <p:spPr>
          <a:xfrm>
            <a:off x="1571604" y="0"/>
            <a:ext cx="7429500" cy="292100"/>
          </a:xfrm>
          <a:prstGeom prst="rect">
            <a:avLst/>
          </a:prstGeom>
          <a:noFill/>
          <a:ln>
            <a:noFill/>
          </a:ln>
          <a:effectLst>
            <a:outerShdw blurRad="50800" dist="38100" dir="8100000" algn="tr" rotWithShape="0">
              <a:prstClr val="black">
                <a:alpha val="40000"/>
              </a:prstClr>
            </a:outerShdw>
          </a:effectLst>
        </p:spPr>
        <p:txBody>
          <a:bodyPr>
            <a:spAutoFit/>
          </a:bodyPr>
          <a:lstStyle/>
          <a:p>
            <a:pPr fontAlgn="auto">
              <a:spcBef>
                <a:spcPts val="0"/>
              </a:spcBef>
              <a:spcAft>
                <a:spcPts val="0"/>
              </a:spcAft>
              <a:defRPr/>
            </a:pPr>
            <a:r>
              <a:rPr lang="es-ES" sz="1300" dirty="0">
                <a:solidFill>
                  <a:srgbClr val="002060"/>
                </a:solidFill>
                <a:latin typeface="Britannic Bold" pitchFamily="34" charset="0"/>
              </a:rPr>
              <a:t>TEMA </a:t>
            </a:r>
            <a:r>
              <a:rPr lang="es-ES" sz="1300" dirty="0" smtClean="0">
                <a:solidFill>
                  <a:srgbClr val="002060"/>
                </a:solidFill>
                <a:latin typeface="Britannic Bold" pitchFamily="34" charset="0"/>
              </a:rPr>
              <a:t>3: NORMAS, METODOS DE ASEGURAMIENTO A NIVEL NACIONAL E INTERNACIONAL, AUDITORÍAS </a:t>
            </a:r>
            <a:endParaRPr lang="es-VE" sz="1300" dirty="0">
              <a:solidFill>
                <a:srgbClr val="002060"/>
              </a:solidFill>
              <a:latin typeface="Britannic Bold" pitchFamily="34" charset="0"/>
            </a:endParaRPr>
          </a:p>
        </p:txBody>
      </p:sp>
      <p:grpSp>
        <p:nvGrpSpPr>
          <p:cNvPr id="37" name="36 Grupo"/>
          <p:cNvGrpSpPr/>
          <p:nvPr/>
        </p:nvGrpSpPr>
        <p:grpSpPr>
          <a:xfrm>
            <a:off x="1285852" y="1000108"/>
            <a:ext cx="7643866" cy="1500198"/>
            <a:chOff x="1285852" y="1000108"/>
            <a:chExt cx="7643866" cy="1500198"/>
          </a:xfrm>
        </p:grpSpPr>
        <p:sp>
          <p:nvSpPr>
            <p:cNvPr id="10" name="9 Rectángulo"/>
            <p:cNvSpPr/>
            <p:nvPr/>
          </p:nvSpPr>
          <p:spPr>
            <a:xfrm>
              <a:off x="1500166" y="1000108"/>
              <a:ext cx="7286676" cy="285752"/>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cxnSp>
          <p:nvCxnSpPr>
            <p:cNvPr id="11" name="10 Conector recto de flecha"/>
            <p:cNvCxnSpPr/>
            <p:nvPr/>
          </p:nvCxnSpPr>
          <p:spPr>
            <a:xfrm rot="5400000">
              <a:off x="5357818"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11 Conector recto de flecha"/>
            <p:cNvCxnSpPr/>
            <p:nvPr/>
          </p:nvCxnSpPr>
          <p:spPr>
            <a:xfrm rot="5400000">
              <a:off x="7000098" y="142794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12 CuadroTexto"/>
            <p:cNvSpPr txBox="1"/>
            <p:nvPr/>
          </p:nvSpPr>
          <p:spPr>
            <a:xfrm>
              <a:off x="3071802" y="1000108"/>
              <a:ext cx="5286412" cy="369332"/>
            </a:xfrm>
            <a:prstGeom prst="rect">
              <a:avLst/>
            </a:prstGeom>
            <a:noFill/>
          </p:spPr>
          <p:txBody>
            <a:bodyPr wrap="square" rtlCol="0">
              <a:spAutoFit/>
            </a:bodyPr>
            <a:lstStyle/>
            <a:p>
              <a:r>
                <a:rPr lang="es-VE" dirty="0" smtClean="0">
                  <a:solidFill>
                    <a:schemeClr val="bg1"/>
                  </a:solidFill>
                </a:rPr>
                <a:t>7 Competencia y evaluación de los auditores</a:t>
              </a:r>
              <a:endParaRPr lang="es-VE" dirty="0">
                <a:solidFill>
                  <a:schemeClr val="bg1"/>
                </a:solidFill>
              </a:endParaRPr>
            </a:p>
          </p:txBody>
        </p:sp>
        <p:sp>
          <p:nvSpPr>
            <p:cNvPr id="14" name="13 Rectángulo"/>
            <p:cNvSpPr/>
            <p:nvPr/>
          </p:nvSpPr>
          <p:spPr>
            <a:xfrm>
              <a:off x="1357290" y="1571612"/>
              <a:ext cx="928694"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5" name="14 CuadroTexto"/>
            <p:cNvSpPr txBox="1"/>
            <p:nvPr/>
          </p:nvSpPr>
          <p:spPr>
            <a:xfrm>
              <a:off x="1285852" y="1817762"/>
              <a:ext cx="1071570" cy="253916"/>
            </a:xfrm>
            <a:prstGeom prst="rect">
              <a:avLst/>
            </a:prstGeom>
            <a:noFill/>
          </p:spPr>
          <p:txBody>
            <a:bodyPr wrap="square" rtlCol="0">
              <a:spAutoFit/>
            </a:bodyPr>
            <a:lstStyle/>
            <a:p>
              <a:r>
                <a:rPr lang="es-VE" sz="1050" dirty="0" smtClean="0"/>
                <a:t>Generalidades</a:t>
              </a:r>
              <a:endParaRPr lang="es-VE" sz="1050" dirty="0"/>
            </a:p>
          </p:txBody>
        </p:sp>
        <p:sp>
          <p:nvSpPr>
            <p:cNvPr id="17" name="16 Rectángulo"/>
            <p:cNvSpPr/>
            <p:nvPr/>
          </p:nvSpPr>
          <p:spPr>
            <a:xfrm>
              <a:off x="2428860" y="1571612"/>
              <a:ext cx="785818"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8" name="17 Rectángulo"/>
            <p:cNvSpPr/>
            <p:nvPr/>
          </p:nvSpPr>
          <p:spPr>
            <a:xfrm>
              <a:off x="3428992" y="1571612"/>
              <a:ext cx="1071570"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9" name="18 Rectángulo"/>
            <p:cNvSpPr/>
            <p:nvPr/>
          </p:nvSpPr>
          <p:spPr>
            <a:xfrm>
              <a:off x="4714876" y="1571612"/>
              <a:ext cx="1643074"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0" name="19 Rectángulo"/>
            <p:cNvSpPr/>
            <p:nvPr/>
          </p:nvSpPr>
          <p:spPr>
            <a:xfrm>
              <a:off x="6572264" y="1571612"/>
              <a:ext cx="1143008"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1" name="20 Rectángulo"/>
            <p:cNvSpPr/>
            <p:nvPr/>
          </p:nvSpPr>
          <p:spPr>
            <a:xfrm>
              <a:off x="7929586" y="1571612"/>
              <a:ext cx="928694" cy="928694"/>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4" name="23 CuadroTexto"/>
            <p:cNvSpPr txBox="1"/>
            <p:nvPr/>
          </p:nvSpPr>
          <p:spPr>
            <a:xfrm>
              <a:off x="2428860" y="1817762"/>
              <a:ext cx="928694" cy="415498"/>
            </a:xfrm>
            <a:prstGeom prst="rect">
              <a:avLst/>
            </a:prstGeom>
            <a:noFill/>
          </p:spPr>
          <p:txBody>
            <a:bodyPr wrap="square" rtlCol="0">
              <a:spAutoFit/>
            </a:bodyPr>
            <a:lstStyle/>
            <a:p>
              <a:r>
                <a:rPr lang="es-VE" sz="1050" dirty="0" smtClean="0"/>
                <a:t>Atributos personales</a:t>
              </a:r>
              <a:endParaRPr lang="es-VE" sz="1050" dirty="0"/>
            </a:p>
          </p:txBody>
        </p:sp>
        <p:sp>
          <p:nvSpPr>
            <p:cNvPr id="25" name="24 CuadroTexto"/>
            <p:cNvSpPr txBox="1"/>
            <p:nvPr/>
          </p:nvSpPr>
          <p:spPr>
            <a:xfrm>
              <a:off x="3428992" y="1780349"/>
              <a:ext cx="1071570" cy="415498"/>
            </a:xfrm>
            <a:prstGeom prst="rect">
              <a:avLst/>
            </a:prstGeom>
            <a:noFill/>
          </p:spPr>
          <p:txBody>
            <a:bodyPr wrap="square" rtlCol="0">
              <a:spAutoFit/>
            </a:bodyPr>
            <a:lstStyle/>
            <a:p>
              <a:r>
                <a:rPr lang="es-VE" sz="1050" dirty="0" smtClean="0"/>
                <a:t>Conocimientos y habilidades</a:t>
              </a:r>
              <a:endParaRPr lang="es-VE" sz="1050" dirty="0"/>
            </a:p>
          </p:txBody>
        </p:sp>
        <p:sp>
          <p:nvSpPr>
            <p:cNvPr id="26" name="25 CuadroTexto"/>
            <p:cNvSpPr txBox="1"/>
            <p:nvPr/>
          </p:nvSpPr>
          <p:spPr>
            <a:xfrm>
              <a:off x="4714876" y="1643050"/>
              <a:ext cx="1714512" cy="738664"/>
            </a:xfrm>
            <a:prstGeom prst="rect">
              <a:avLst/>
            </a:prstGeom>
            <a:noFill/>
          </p:spPr>
          <p:txBody>
            <a:bodyPr wrap="square" rtlCol="0">
              <a:spAutoFit/>
            </a:bodyPr>
            <a:lstStyle/>
            <a:p>
              <a:r>
                <a:rPr lang="es-VE" sz="1050" dirty="0" smtClean="0"/>
                <a:t>Educación, experiencia laboral, formación como auditor y experiencia en auditorías</a:t>
              </a:r>
              <a:endParaRPr lang="es-VE" sz="1050" dirty="0"/>
            </a:p>
          </p:txBody>
        </p:sp>
        <p:sp>
          <p:nvSpPr>
            <p:cNvPr id="27" name="26 CuadroTexto"/>
            <p:cNvSpPr txBox="1"/>
            <p:nvPr/>
          </p:nvSpPr>
          <p:spPr>
            <a:xfrm>
              <a:off x="6643702" y="1785926"/>
              <a:ext cx="1071570" cy="577081"/>
            </a:xfrm>
            <a:prstGeom prst="rect">
              <a:avLst/>
            </a:prstGeom>
            <a:noFill/>
          </p:spPr>
          <p:txBody>
            <a:bodyPr wrap="square" rtlCol="0">
              <a:spAutoFit/>
            </a:bodyPr>
            <a:lstStyle/>
            <a:p>
              <a:r>
                <a:rPr lang="es-VE" sz="1050" dirty="0" smtClean="0"/>
                <a:t>Mantenimiento y mejora de la competencia</a:t>
              </a:r>
              <a:endParaRPr lang="es-VE" sz="1050" dirty="0"/>
            </a:p>
          </p:txBody>
        </p:sp>
        <p:sp>
          <p:nvSpPr>
            <p:cNvPr id="28" name="27 CuadroTexto"/>
            <p:cNvSpPr txBox="1"/>
            <p:nvPr/>
          </p:nvSpPr>
          <p:spPr>
            <a:xfrm>
              <a:off x="8001024" y="1785926"/>
              <a:ext cx="928694" cy="415498"/>
            </a:xfrm>
            <a:prstGeom prst="rect">
              <a:avLst/>
            </a:prstGeom>
            <a:noFill/>
          </p:spPr>
          <p:txBody>
            <a:bodyPr wrap="square" rtlCol="0">
              <a:spAutoFit/>
            </a:bodyPr>
            <a:lstStyle/>
            <a:p>
              <a:r>
                <a:rPr lang="es-VE" sz="1050" dirty="0" smtClean="0"/>
                <a:t>Evaluación del auditor</a:t>
              </a:r>
              <a:endParaRPr lang="es-VE" sz="1050" dirty="0"/>
            </a:p>
          </p:txBody>
        </p:sp>
        <p:cxnSp>
          <p:nvCxnSpPr>
            <p:cNvPr id="29" name="28 Conector recto de flecha"/>
            <p:cNvCxnSpPr/>
            <p:nvPr/>
          </p:nvCxnSpPr>
          <p:spPr>
            <a:xfrm rot="5400000">
              <a:off x="1714479"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30 Conector recto de flecha"/>
            <p:cNvCxnSpPr/>
            <p:nvPr/>
          </p:nvCxnSpPr>
          <p:spPr>
            <a:xfrm rot="5400000">
              <a:off x="2643968"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31 Conector recto de flecha"/>
            <p:cNvCxnSpPr/>
            <p:nvPr/>
          </p:nvCxnSpPr>
          <p:spPr>
            <a:xfrm rot="5400000">
              <a:off x="3857620"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34 Conector recto de flecha"/>
            <p:cNvCxnSpPr/>
            <p:nvPr/>
          </p:nvCxnSpPr>
          <p:spPr>
            <a:xfrm rot="5400000">
              <a:off x="8215338" y="1427942"/>
              <a:ext cx="28495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33" name="32 Rectángulo"/>
          <p:cNvSpPr/>
          <p:nvPr/>
        </p:nvSpPr>
        <p:spPr>
          <a:xfrm>
            <a:off x="1392170" y="2000240"/>
            <a:ext cx="6924246" cy="1446550"/>
          </a:xfrm>
          <a:prstGeom prst="rect">
            <a:avLst/>
          </a:prstGeom>
          <a:noFill/>
        </p:spPr>
        <p:txBody>
          <a:bodyPr wrap="square" lIns="91440" tIns="45720" rIns="91440" bIns="45720">
            <a:spAutoFit/>
          </a:bodyPr>
          <a:lstStyle/>
          <a:p>
            <a:pPr algn="ctr"/>
            <a:r>
              <a:rPr lang="es-VE" sz="4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MUESTREO Y NIVEL DE ACEPTACIÓN </a:t>
            </a:r>
            <a:endParaRPr lang="es-ES" sz="4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pic>
        <p:nvPicPr>
          <p:cNvPr id="3074" name="Picture 2"/>
          <p:cNvPicPr>
            <a:picLocks noChangeAspect="1" noChangeArrowheads="1"/>
          </p:cNvPicPr>
          <p:nvPr/>
        </p:nvPicPr>
        <p:blipFill>
          <a:blip r:embed="rId4" cstate="print"/>
          <a:srcRect/>
          <a:stretch>
            <a:fillRect/>
          </a:stretch>
        </p:blipFill>
        <p:spPr bwMode="auto">
          <a:xfrm>
            <a:off x="3995936" y="3573016"/>
            <a:ext cx="1609775" cy="107057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0" name="9 Rectángulo"/>
          <p:cNvSpPr/>
          <p:nvPr/>
        </p:nvSpPr>
        <p:spPr>
          <a:xfrm>
            <a:off x="1428728" y="714356"/>
            <a:ext cx="3845925" cy="307777"/>
          </a:xfrm>
          <a:prstGeom prst="rect">
            <a:avLst/>
          </a:prstGeom>
        </p:spPr>
        <p:txBody>
          <a:bodyPr wrap="none">
            <a:spAutoFit/>
          </a:bodyPr>
          <a:lstStyle/>
          <a:p>
            <a:r>
              <a:rPr lang="es-ES" sz="1400" b="1" dirty="0" smtClean="0"/>
              <a:t>Normas para selección de Muestras al azar</a:t>
            </a:r>
            <a:endParaRPr lang="es-VE" sz="1400" b="1" dirty="0"/>
          </a:p>
        </p:txBody>
      </p:sp>
      <p:sp>
        <p:nvSpPr>
          <p:cNvPr id="19" name="18 Rectángulo"/>
          <p:cNvSpPr/>
          <p:nvPr/>
        </p:nvSpPr>
        <p:spPr>
          <a:xfrm>
            <a:off x="1428728" y="1214422"/>
            <a:ext cx="7143800" cy="1384995"/>
          </a:xfrm>
          <a:prstGeom prst="rect">
            <a:avLst/>
          </a:prstGeom>
        </p:spPr>
        <p:txBody>
          <a:bodyPr wrap="square">
            <a:spAutoFit/>
          </a:bodyPr>
          <a:lstStyle/>
          <a:p>
            <a:pPr algn="just"/>
            <a:r>
              <a:rPr lang="es-VE" sz="1400" dirty="0" smtClean="0"/>
              <a:t>Hay aspectos que debemos especificar a la hora de elegir una muestra:</a:t>
            </a:r>
          </a:p>
          <a:p>
            <a:pPr algn="just"/>
            <a:r>
              <a:rPr lang="es-VE" sz="1400" dirty="0" smtClean="0"/>
              <a:t>1. El método de selección de los individuos de la población (tipo de muestreo que se va a utilizar).</a:t>
            </a:r>
          </a:p>
          <a:p>
            <a:pPr algn="just"/>
            <a:r>
              <a:rPr lang="es-VE" sz="1400" dirty="0" smtClean="0"/>
              <a:t>2. El tamaño de la muestra.</a:t>
            </a:r>
          </a:p>
          <a:p>
            <a:pPr algn="just"/>
            <a:r>
              <a:rPr lang="es-VE" sz="1400" dirty="0" smtClean="0"/>
              <a:t>3. El grado de fiabilidad de las conclusiones que vamos a presentar, es decir, una estimación del error que vamos a cometer (en términos de probabilidad).</a:t>
            </a:r>
          </a:p>
        </p:txBody>
      </p:sp>
      <p:sp>
        <p:nvSpPr>
          <p:cNvPr id="20" name="19 Rectángulo"/>
          <p:cNvSpPr/>
          <p:nvPr/>
        </p:nvSpPr>
        <p:spPr>
          <a:xfrm>
            <a:off x="1428728" y="2786058"/>
            <a:ext cx="6786610" cy="2677656"/>
          </a:xfrm>
          <a:prstGeom prst="rect">
            <a:avLst/>
          </a:prstGeom>
        </p:spPr>
        <p:txBody>
          <a:bodyPr wrap="square">
            <a:spAutoFit/>
          </a:bodyPr>
          <a:lstStyle/>
          <a:p>
            <a:pPr algn="just"/>
            <a:r>
              <a:rPr lang="es-VE" sz="1400" dirty="0" smtClean="0"/>
              <a:t>Técnicas del muestreo:</a:t>
            </a:r>
          </a:p>
          <a:p>
            <a:pPr algn="just"/>
            <a:endParaRPr lang="es-VE" sz="1400" dirty="0" smtClean="0"/>
          </a:p>
          <a:p>
            <a:pPr algn="just"/>
            <a:r>
              <a:rPr lang="es-VE" sz="1400" dirty="0" smtClean="0"/>
              <a:t>Muestreo probabilístico: es aquel en el que cada muestra tiene la misma probabilidad de ser elegida.</a:t>
            </a:r>
          </a:p>
          <a:p>
            <a:pPr algn="just"/>
            <a:endParaRPr lang="es-VE" sz="1400" dirty="0" smtClean="0"/>
          </a:p>
          <a:p>
            <a:pPr algn="just"/>
            <a:r>
              <a:rPr lang="es-VE" sz="1400" dirty="0" smtClean="0"/>
              <a:t>Muestreo intencional u </a:t>
            </a:r>
            <a:r>
              <a:rPr lang="es-VE" sz="1400" dirty="0" err="1" smtClean="0"/>
              <a:t>opinatico</a:t>
            </a:r>
            <a:r>
              <a:rPr lang="es-VE" sz="1400" dirty="0" smtClean="0"/>
              <a:t>: en el que la persona que selecciona la muestra es quien procura que sea representativa, dependiendo de su intención u opinión, siendo por tanto la representatividad subjetiva.</a:t>
            </a:r>
          </a:p>
          <a:p>
            <a:pPr algn="just"/>
            <a:endParaRPr lang="es-VE" sz="1400" dirty="0" smtClean="0"/>
          </a:p>
          <a:p>
            <a:pPr algn="just"/>
            <a:r>
              <a:rPr lang="es-VE" sz="1400" dirty="0" smtClean="0"/>
              <a:t>Muestreo sin norma: se toma la muestra sin norma alguna, de cualquier manera, siendo la muestra representativa si la población es homogénea y no se producen sesgos de selección.</a:t>
            </a:r>
            <a:endParaRPr lang="es-VE" sz="14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9" name="18 Rectángulo"/>
          <p:cNvSpPr/>
          <p:nvPr/>
        </p:nvSpPr>
        <p:spPr>
          <a:xfrm>
            <a:off x="1357290" y="785794"/>
            <a:ext cx="7143800" cy="1815882"/>
          </a:xfrm>
          <a:prstGeom prst="rect">
            <a:avLst/>
          </a:prstGeom>
        </p:spPr>
        <p:txBody>
          <a:bodyPr wrap="square">
            <a:spAutoFit/>
          </a:bodyPr>
          <a:lstStyle/>
          <a:p>
            <a:pPr algn="just"/>
            <a:r>
              <a:rPr lang="es-VE" sz="1400" dirty="0" smtClean="0"/>
              <a:t>Dentro del muestreo probabilístico podemos distinguir entre los siguientes tipos de muestreo:</a:t>
            </a:r>
          </a:p>
          <a:p>
            <a:pPr algn="just"/>
            <a:endParaRPr lang="es-VE" sz="1400" dirty="0" smtClean="0"/>
          </a:p>
          <a:p>
            <a:pPr>
              <a:buFont typeface="Wingdings" pitchFamily="2" charset="2"/>
              <a:buChar char="ü"/>
            </a:pPr>
            <a:r>
              <a:rPr lang="es-VE" sz="1400" dirty="0" smtClean="0"/>
              <a:t>Muestreo aleatorio con y sin reemplazo.</a:t>
            </a:r>
          </a:p>
          <a:p>
            <a:pPr>
              <a:buFont typeface="Wingdings" pitchFamily="2" charset="2"/>
              <a:buChar char="ü"/>
            </a:pPr>
            <a:r>
              <a:rPr lang="es-VE" sz="1400" dirty="0" smtClean="0"/>
              <a:t>Muestreo estratificado.</a:t>
            </a:r>
          </a:p>
          <a:p>
            <a:pPr>
              <a:buFont typeface="Wingdings" pitchFamily="2" charset="2"/>
              <a:buChar char="ü"/>
            </a:pPr>
            <a:r>
              <a:rPr lang="es-VE" sz="1400" dirty="0" smtClean="0"/>
              <a:t>Muestreo por conglomerados.</a:t>
            </a:r>
          </a:p>
          <a:p>
            <a:pPr>
              <a:buFont typeface="Wingdings" pitchFamily="2" charset="2"/>
              <a:buChar char="ü"/>
            </a:pPr>
            <a:r>
              <a:rPr lang="es-VE" sz="1400" dirty="0" smtClean="0"/>
              <a:t>Muestreo sistemático.</a:t>
            </a:r>
          </a:p>
          <a:p>
            <a:pPr>
              <a:buFont typeface="Wingdings" pitchFamily="2" charset="2"/>
              <a:buChar char="ü"/>
            </a:pPr>
            <a:r>
              <a:rPr lang="es-VE" sz="1400" dirty="0" smtClean="0"/>
              <a:t>Otros tipos de muestreo.</a:t>
            </a:r>
          </a:p>
        </p:txBody>
      </p:sp>
      <p:sp>
        <p:nvSpPr>
          <p:cNvPr id="11" name="Rectangle 1"/>
          <p:cNvSpPr>
            <a:spLocks noChangeArrowheads="1"/>
          </p:cNvSpPr>
          <p:nvPr/>
        </p:nvSpPr>
        <p:spPr bwMode="auto">
          <a:xfrm>
            <a:off x="1500166" y="4000504"/>
            <a:ext cx="7000924"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VE"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Inspección por atributos: inspección mediante la cual se clasifica una unidad de producto simplemente como conforme o no conforme  o se cuenta el número de no conformidades en la unidad de productos.</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VE"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Muestra: Conjunto de una o más unidades de producto tomados de un lote y dirigido a proveer información del lote.</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VE"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Tamaño de la muestra: Numero de unidades de producto en la muestra</a:t>
            </a:r>
          </a:p>
        </p:txBody>
      </p:sp>
      <p:sp>
        <p:nvSpPr>
          <p:cNvPr id="12" name="11 Rectángulo"/>
          <p:cNvSpPr/>
          <p:nvPr/>
        </p:nvSpPr>
        <p:spPr>
          <a:xfrm>
            <a:off x="1500166" y="3143248"/>
            <a:ext cx="2084225" cy="307777"/>
          </a:xfrm>
          <a:prstGeom prst="rect">
            <a:avLst/>
          </a:prstGeom>
        </p:spPr>
        <p:txBody>
          <a:bodyPr wrap="none">
            <a:spAutoFit/>
          </a:bodyPr>
          <a:lstStyle/>
          <a:p>
            <a:r>
              <a:rPr lang="es-VE" sz="1400" dirty="0" smtClean="0"/>
              <a:t>Conceptos Importantes:</a:t>
            </a:r>
            <a:endParaRPr lang="es-VE" sz="14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2" name="Rectangle 1"/>
          <p:cNvSpPr>
            <a:spLocks noChangeArrowheads="1"/>
          </p:cNvSpPr>
          <p:nvPr/>
        </p:nvSpPr>
        <p:spPr bwMode="auto">
          <a:xfrm>
            <a:off x="1571604" y="928670"/>
            <a:ext cx="6858048"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40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Plan de Muestreo:</a:t>
            </a:r>
          </a:p>
          <a:p>
            <a:pPr marL="0" marR="0" lvl="0" indent="0" algn="just" defTabSz="914400" rtl="0" eaLnBrk="1" fontAlgn="base" latinLnBrk="0" hangingPunct="1">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endParaRPr kumimoji="0" lang="es-ES" sz="140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endParaRPr>
          </a:p>
          <a:p>
            <a:pPr algn="just">
              <a:tabLst>
                <a:tab pos="92075" algn="l"/>
                <a:tab pos="549275" algn="l"/>
                <a:tab pos="1006475" algn="l"/>
                <a:tab pos="1463675" algn="l"/>
                <a:tab pos="1920875" algn="l"/>
                <a:tab pos="2378075" algn="l"/>
                <a:tab pos="2835275" algn="l"/>
                <a:tab pos="3292475" algn="l"/>
                <a:tab pos="3749675" algn="l"/>
                <a:tab pos="4206875" algn="l"/>
              </a:tabLst>
            </a:pPr>
            <a:r>
              <a:rPr kumimoji="0" lang="es-ES" sz="140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Un plan de muestreo indica el número de unidades de producto que deben ser inspeccionadas en cada lote y los criterios para determinar la aceptabilidad del lote (números de aceptación y rechazo).</a:t>
            </a:r>
            <a:r>
              <a:rPr lang="es-VE" sz="1400" dirty="0" smtClean="0">
                <a:latin typeface="Arial" pitchFamily="34" charset="0"/>
                <a:ea typeface="Calibri" pitchFamily="34" charset="0"/>
                <a:cs typeface="Arial" pitchFamily="34" charset="0"/>
              </a:rPr>
              <a:t> En una combinación de tamaño(s) de muestra(s) para ser usadas y asociadas al criterio de aceptabilidad del lote.</a:t>
            </a:r>
            <a:endParaRPr lang="es-VE" sz="1400" dirty="0" smtClean="0">
              <a:latin typeface="Arial" pitchFamily="34" charset="0"/>
              <a:cs typeface="Arial" pitchFamily="34" charset="0"/>
            </a:endParaRPr>
          </a:p>
        </p:txBody>
      </p:sp>
      <p:sp>
        <p:nvSpPr>
          <p:cNvPr id="13" name="12 Rectángulo"/>
          <p:cNvSpPr/>
          <p:nvPr/>
        </p:nvSpPr>
        <p:spPr>
          <a:xfrm>
            <a:off x="1643042" y="2398936"/>
            <a:ext cx="6858048" cy="2677656"/>
          </a:xfrm>
          <a:prstGeom prst="rect">
            <a:avLst/>
          </a:prstGeom>
        </p:spPr>
        <p:txBody>
          <a:bodyPr wrap="square">
            <a:spAutoFit/>
          </a:bodyPr>
          <a:lstStyle/>
          <a:p>
            <a:pPr marL="342900" lvl="0" indent="-342900" algn="just" eaLnBrk="0" hangingPunct="0"/>
            <a:r>
              <a:rPr lang="es-VE" sz="1400" dirty="0" smtClean="0">
                <a:latin typeface="Arial" pitchFamily="34" charset="0"/>
                <a:ea typeface="Calibri" pitchFamily="34" charset="0"/>
                <a:cs typeface="Arial" pitchFamily="34" charset="0"/>
              </a:rPr>
              <a:t>Tipos de Plan de Muestreo:</a:t>
            </a:r>
          </a:p>
          <a:p>
            <a:pPr marL="342900" lvl="0" indent="-342900" algn="just" eaLnBrk="0" hangingPunct="0"/>
            <a:endParaRPr lang="es-VE" sz="1400" dirty="0" smtClean="0">
              <a:latin typeface="Arial" pitchFamily="34" charset="0"/>
              <a:ea typeface="Calibri" pitchFamily="34" charset="0"/>
              <a:cs typeface="Arial" pitchFamily="34" charset="0"/>
            </a:endParaRPr>
          </a:p>
          <a:p>
            <a:pPr marL="342900" lvl="0" indent="-342900" algn="just" eaLnBrk="0" hangingPunct="0">
              <a:buAutoNum type="arabicPeriod"/>
            </a:pPr>
            <a:r>
              <a:rPr lang="es-VE" sz="1400" dirty="0" smtClean="0">
                <a:latin typeface="Arial" pitchFamily="34" charset="0"/>
                <a:ea typeface="Calibri" pitchFamily="34" charset="0"/>
                <a:cs typeface="Arial" pitchFamily="34" charset="0"/>
              </a:rPr>
              <a:t>Plan de muestreo simple:  es una combinación del tamaño de la muestra y número de aceptación y rechazo.</a:t>
            </a:r>
          </a:p>
          <a:p>
            <a:pPr marL="342900" lvl="0" indent="-342900" algn="just" eaLnBrk="0" hangingPunct="0"/>
            <a:endParaRPr lang="es-VE" sz="1400" dirty="0" smtClean="0">
              <a:latin typeface="Arial" pitchFamily="34" charset="0"/>
              <a:ea typeface="Calibri" pitchFamily="34" charset="0"/>
              <a:cs typeface="Arial" pitchFamily="34" charset="0"/>
            </a:endParaRPr>
          </a:p>
          <a:p>
            <a:pPr marL="342900" lvl="0" indent="-342900" algn="just" eaLnBrk="0" hangingPunct="0">
              <a:buAutoNum type="arabicPeriod" startAt="2"/>
            </a:pPr>
            <a:r>
              <a:rPr lang="es-VE" sz="1400" dirty="0" smtClean="0">
                <a:latin typeface="Arial" pitchFamily="34" charset="0"/>
                <a:cs typeface="Arial" pitchFamily="34" charset="0"/>
              </a:rPr>
              <a:t>Plan de muestreo doble:</a:t>
            </a:r>
            <a:r>
              <a:rPr lang="es-VE" sz="1400" dirty="0" smtClean="0">
                <a:latin typeface="Arial" pitchFamily="34" charset="0"/>
                <a:ea typeface="Calibri" pitchFamily="34" charset="0"/>
                <a:cs typeface="Arial" pitchFamily="34" charset="0"/>
              </a:rPr>
              <a:t> Un plan de muestreo doble es una combinación de dos tamaños de muestras y números de aceptación y rechazo para la primera muestra y para la muestra combinada</a:t>
            </a:r>
          </a:p>
          <a:p>
            <a:pPr marL="342900" lvl="0" indent="-342900" algn="just" eaLnBrk="0" hangingPunct="0">
              <a:buAutoNum type="arabicPeriod" startAt="2"/>
            </a:pPr>
            <a:endParaRPr lang="es-VE" sz="1400" dirty="0" smtClean="0">
              <a:latin typeface="Arial" pitchFamily="34" charset="0"/>
              <a:ea typeface="Calibri" pitchFamily="34" charset="0"/>
              <a:cs typeface="Arial" pitchFamily="34" charset="0"/>
            </a:endParaRPr>
          </a:p>
          <a:p>
            <a:pPr marL="342900" lvl="0" indent="-342900" algn="just" eaLnBrk="0" hangingPunct="0"/>
            <a:endParaRPr lang="es-VE" sz="1400" dirty="0" smtClean="0">
              <a:latin typeface="Arial" pitchFamily="34" charset="0"/>
              <a:ea typeface="Calibri" pitchFamily="34" charset="0"/>
              <a:cs typeface="Arial" pitchFamily="34" charset="0"/>
            </a:endParaRPr>
          </a:p>
          <a:p>
            <a:pPr lvl="0" algn="just" eaLnBrk="0" hangingPunct="0"/>
            <a:endParaRPr lang="es-VE" sz="1400" dirty="0" smtClean="0">
              <a:latin typeface="Arial" pitchFamily="34" charset="0"/>
              <a:cs typeface="Arial" pitchFamily="34" charset="0"/>
            </a:endParaRPr>
          </a:p>
          <a:p>
            <a:pPr lvl="0" algn="just" eaLnBrk="0" hangingPunct="0"/>
            <a:endParaRPr lang="es-VE" sz="1400" dirty="0" smtClean="0">
              <a:latin typeface="Arial" pitchFamily="34" charset="0"/>
              <a:cs typeface="Arial" pitchFamily="34" charset="0"/>
            </a:endParaRPr>
          </a:p>
        </p:txBody>
      </p:sp>
      <p:sp>
        <p:nvSpPr>
          <p:cNvPr id="14" name="13 Rectángulo"/>
          <p:cNvSpPr/>
          <p:nvPr/>
        </p:nvSpPr>
        <p:spPr>
          <a:xfrm>
            <a:off x="1571604" y="4429132"/>
            <a:ext cx="6786610" cy="1384995"/>
          </a:xfrm>
          <a:prstGeom prst="rect">
            <a:avLst/>
          </a:prstGeom>
        </p:spPr>
        <p:txBody>
          <a:bodyPr wrap="square">
            <a:spAutoFit/>
          </a:bodyPr>
          <a:lstStyle/>
          <a:p>
            <a:pPr lvl="0" algn="just" eaLnBrk="0" hangingPunct="0">
              <a:tabLst>
                <a:tab pos="92075" algn="l"/>
                <a:tab pos="549275" algn="l"/>
                <a:tab pos="1006475" algn="l"/>
                <a:tab pos="1463675" algn="l"/>
                <a:tab pos="1920875" algn="l"/>
                <a:tab pos="2378075" algn="l"/>
                <a:tab pos="2835275" algn="l"/>
                <a:tab pos="3292475" algn="l"/>
                <a:tab pos="3749675" algn="l"/>
                <a:tab pos="4206875" algn="l"/>
              </a:tabLst>
            </a:pPr>
            <a:r>
              <a:rPr lang="es-ES" sz="1400" dirty="0" smtClean="0">
                <a:latin typeface="Arial" pitchFamily="34" charset="0"/>
                <a:ea typeface="Times New Roman" pitchFamily="18" charset="0"/>
                <a:cs typeface="Times New Roman" pitchFamily="18" charset="0"/>
              </a:rPr>
              <a:t>La elección de la conveniencia de dichos planes se basa en la comparación de las dificultades administrativas y el tamaño medio de las muestras de los planes disponibles.</a:t>
            </a:r>
            <a:endParaRPr lang="es-VE" sz="1400" dirty="0" smtClean="0">
              <a:latin typeface="Arial" pitchFamily="34" charset="0"/>
            </a:endParaRPr>
          </a:p>
          <a:p>
            <a:pPr lvl="0" algn="just" eaLnBrk="0" hangingPunct="0">
              <a:tabLst>
                <a:tab pos="92075" algn="l"/>
                <a:tab pos="549275" algn="l"/>
                <a:tab pos="1006475" algn="l"/>
                <a:tab pos="1463675" algn="l"/>
                <a:tab pos="1920875" algn="l"/>
                <a:tab pos="2378075" algn="l"/>
                <a:tab pos="2835275" algn="l"/>
                <a:tab pos="3292475" algn="l"/>
                <a:tab pos="3749675" algn="l"/>
                <a:tab pos="4206875" algn="l"/>
              </a:tabLst>
            </a:pPr>
            <a:r>
              <a:rPr lang="es-ES" sz="1400" dirty="0" smtClean="0">
                <a:latin typeface="Arial" pitchFamily="34" charset="0"/>
                <a:ea typeface="Times New Roman" pitchFamily="18" charset="0"/>
                <a:cs typeface="Times New Roman" pitchFamily="18" charset="0"/>
              </a:rPr>
              <a:t>El tamaño medio de las muestras de los muestreos múltiples suele ser menor que el de los planes dobles y estos que los del muestreo simple. Sin embargo la administración de los planes tienen relación inversa.</a:t>
            </a:r>
            <a:endParaRPr lang="es-ES" sz="1400" dirty="0" smtClean="0">
              <a:latin typeface="Arial"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025" name="Rectangle 1"/>
          <p:cNvSpPr>
            <a:spLocks noChangeArrowheads="1"/>
          </p:cNvSpPr>
          <p:nvPr/>
        </p:nvSpPr>
        <p:spPr bwMode="auto">
          <a:xfrm>
            <a:off x="1428728" y="927542"/>
            <a:ext cx="7143800" cy="46166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VE"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Tipos de Inspección: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VE" sz="14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Tx/>
              <a:buAutoNum type="arabicPeriod"/>
              <a:tabLst/>
            </a:pPr>
            <a:r>
              <a:rPr kumimoji="0" lang="es-VE"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Inspección normal: uso de un plan de muestreo con criterio de aceptación concebido para asegurar al productor una alta probabilidad de aceptación. Cuando el proceso promedio del lote es mejor al límite de Calidad aceptable.</a:t>
            </a:r>
          </a:p>
          <a:p>
            <a:pPr marL="342900" marR="0" lvl="0" indent="-342900" algn="l" defTabSz="914400" rtl="0" eaLnBrk="0" fontAlgn="base" latinLnBrk="0" hangingPunct="0">
              <a:lnSpc>
                <a:spcPct val="100000"/>
              </a:lnSpc>
              <a:spcBef>
                <a:spcPct val="0"/>
              </a:spcBef>
              <a:spcAft>
                <a:spcPct val="0"/>
              </a:spcAft>
              <a:buClrTx/>
              <a:buSzTx/>
              <a:buFontTx/>
              <a:buAutoNum type="arabicPeriod"/>
              <a:tabLst/>
            </a:pPr>
            <a:endParaRPr lang="es-VE" sz="1400" dirty="0" smtClean="0">
              <a:latin typeface="Arial" pitchFamily="34" charset="0"/>
              <a:ea typeface="Calibri" pitchFamily="34" charset="0"/>
              <a:cs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Tx/>
              <a:buAutoNum type="arabicPeriod" startAt="2"/>
              <a:tabLst/>
            </a:pPr>
            <a:r>
              <a:rPr lang="es-VE" sz="1400" dirty="0" smtClean="0">
                <a:latin typeface="Arial" pitchFamily="34" charset="0"/>
                <a:cs typeface="Arial" pitchFamily="34" charset="0"/>
              </a:rPr>
              <a:t>I</a:t>
            </a:r>
            <a:r>
              <a:rPr kumimoji="0" lang="es-VE"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nspección rigurosa: Uso de un plan de muestreo con un criterio de </a:t>
            </a:r>
            <a:r>
              <a:rPr kumimoji="0" lang="es-VE" sz="14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aceptacion</a:t>
            </a:r>
            <a:r>
              <a:rPr kumimoji="0" lang="es-VE"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mas riguroso que el correspondiente a la inspección normal.</a:t>
            </a:r>
          </a:p>
          <a:p>
            <a:pPr marL="342900" marR="0" lvl="0" indent="-342900" algn="l" defTabSz="914400" rtl="0" eaLnBrk="0" fontAlgn="base" latinLnBrk="0" hangingPunct="0">
              <a:lnSpc>
                <a:spcPct val="100000"/>
              </a:lnSpc>
              <a:spcBef>
                <a:spcPct val="0"/>
              </a:spcBef>
              <a:spcAft>
                <a:spcPct val="0"/>
              </a:spcAft>
              <a:buClrTx/>
              <a:buSzTx/>
              <a:buFontTx/>
              <a:buAutoNum type="arabicPeriod" startAt="2"/>
              <a:tabLst/>
            </a:pPr>
            <a:endParaRPr lang="es-VE" sz="1400" dirty="0" smtClean="0">
              <a:latin typeface="Arial" pitchFamily="34" charset="0"/>
              <a:cs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Tx/>
              <a:buAutoNum type="arabicPeriod" startAt="3"/>
              <a:tabLst/>
            </a:pPr>
            <a:r>
              <a:rPr lang="es-VE" sz="1400" dirty="0" smtClean="0">
                <a:latin typeface="Arial" pitchFamily="34" charset="0"/>
                <a:cs typeface="Arial" pitchFamily="34" charset="0"/>
              </a:rPr>
              <a:t>I</a:t>
            </a:r>
            <a:r>
              <a:rPr kumimoji="0" lang="es-VE"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nspección reducida: Uso de un plan de muestreo que es más pequeño que la del plan correspondiente para la Inspección normas y con un criterio de </a:t>
            </a:r>
            <a:r>
              <a:rPr kumimoji="0" lang="es-VE" sz="14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acptación</a:t>
            </a:r>
            <a:r>
              <a:rPr kumimoji="0" lang="es-VE"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que es comparable con el correspondiente a la inspección normal.</a:t>
            </a:r>
          </a:p>
          <a:p>
            <a:pPr marL="342900" marR="0" lvl="0" indent="-342900" algn="l" defTabSz="914400" rtl="0" eaLnBrk="0" fontAlgn="base" latinLnBrk="0" hangingPunct="0">
              <a:lnSpc>
                <a:spcPct val="100000"/>
              </a:lnSpc>
              <a:spcBef>
                <a:spcPct val="0"/>
              </a:spcBef>
              <a:spcAft>
                <a:spcPct val="0"/>
              </a:spcAft>
              <a:buClrTx/>
              <a:buSzTx/>
              <a:buFontTx/>
              <a:buAutoNum type="arabicPeriod" startAt="3"/>
              <a:tabLst/>
            </a:pP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l" defTabSz="914400" rtl="0" eaLnBrk="0" fontAlgn="base" latinLnBrk="0" hangingPunct="0">
              <a:lnSpc>
                <a:spcPct val="100000"/>
              </a:lnSpc>
              <a:spcBef>
                <a:spcPct val="0"/>
              </a:spcBef>
              <a:spcAft>
                <a:spcPct val="0"/>
              </a:spcAft>
              <a:buClrTx/>
              <a:buSzTx/>
              <a:tabLst/>
            </a:pP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VE"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Limite de calidad aceptable: nivel de calidad que es el peor promedio tolerable cuando una serie continua de lotes es sometido a muestreo de aceptación.</a:t>
            </a: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VE" sz="14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VE"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Selección de la muestra:</a:t>
            </a: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VE"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Las unidades de producto seleccionadas para la muestra deberán extraerse al azar simple, sin embargo, cuando el lote consiste en </a:t>
            </a:r>
            <a:r>
              <a:rPr kumimoji="0" lang="es-VE" sz="14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sublotes</a:t>
            </a:r>
            <a:r>
              <a:rPr kumimoji="0" lang="es-VE"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o estratos el muestreo debe ser estratificado</a:t>
            </a: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30" name="29 CuadroTexto"/>
          <p:cNvSpPr txBox="1"/>
          <p:nvPr/>
        </p:nvSpPr>
        <p:spPr>
          <a:xfrm>
            <a:off x="1571604" y="0"/>
            <a:ext cx="7429500" cy="292100"/>
          </a:xfrm>
          <a:prstGeom prst="rect">
            <a:avLst/>
          </a:prstGeom>
          <a:noFill/>
          <a:ln>
            <a:noFill/>
          </a:ln>
          <a:effectLst>
            <a:outerShdw blurRad="50800" dist="38100" dir="8100000" algn="tr" rotWithShape="0">
              <a:prstClr val="black">
                <a:alpha val="40000"/>
              </a:prstClr>
            </a:outerShdw>
          </a:effectLst>
        </p:spPr>
        <p:txBody>
          <a:bodyPr>
            <a:spAutoFit/>
          </a:bodyPr>
          <a:lstStyle/>
          <a:p>
            <a:pPr fontAlgn="auto">
              <a:spcBef>
                <a:spcPts val="0"/>
              </a:spcBef>
              <a:spcAft>
                <a:spcPts val="0"/>
              </a:spcAft>
              <a:defRPr/>
            </a:pPr>
            <a:r>
              <a:rPr lang="es-ES" sz="1300" dirty="0">
                <a:solidFill>
                  <a:srgbClr val="002060"/>
                </a:solidFill>
                <a:latin typeface="Britannic Bold" pitchFamily="34" charset="0"/>
              </a:rPr>
              <a:t>TEMA </a:t>
            </a:r>
            <a:r>
              <a:rPr lang="es-ES" sz="1300" dirty="0" smtClean="0">
                <a:solidFill>
                  <a:srgbClr val="002060"/>
                </a:solidFill>
                <a:latin typeface="Britannic Bold" pitchFamily="34" charset="0"/>
              </a:rPr>
              <a:t>3: NORMAS, METODOS DE ASEGURAMIENTO A NIVEL NACIONAL E INTERNACIONAL, AUDITORÍAS </a:t>
            </a:r>
            <a:endParaRPr lang="es-VE" sz="1300" dirty="0">
              <a:solidFill>
                <a:srgbClr val="002060"/>
              </a:solidFill>
              <a:latin typeface="Britannic Bold" pitchFamily="34" charset="0"/>
            </a:endParaRPr>
          </a:p>
        </p:txBody>
      </p:sp>
      <p:sp>
        <p:nvSpPr>
          <p:cNvPr id="14" name="13 Rectángulo"/>
          <p:cNvSpPr/>
          <p:nvPr/>
        </p:nvSpPr>
        <p:spPr>
          <a:xfrm>
            <a:off x="1428728" y="1000108"/>
            <a:ext cx="7072362" cy="1169551"/>
          </a:xfrm>
          <a:prstGeom prst="rect">
            <a:avLst/>
          </a:prstGeom>
        </p:spPr>
        <p:txBody>
          <a:bodyPr wrap="square">
            <a:spAutoFit/>
          </a:bodyPr>
          <a:lstStyle/>
          <a:p>
            <a:pPr lvl="0" algn="just" eaLnBrk="0" hangingPunct="0"/>
            <a:r>
              <a:rPr lang="es-VE" sz="1400" dirty="0" smtClean="0">
                <a:latin typeface="Arial" pitchFamily="34" charset="0"/>
                <a:ea typeface="Calibri" pitchFamily="34" charset="0"/>
                <a:cs typeface="Arial" pitchFamily="34" charset="0"/>
              </a:rPr>
              <a:t>Niveles de Inspección:</a:t>
            </a:r>
            <a:endParaRPr lang="es-VE" sz="1400" dirty="0" smtClean="0">
              <a:latin typeface="Arial" pitchFamily="34" charset="0"/>
              <a:cs typeface="Arial" pitchFamily="34" charset="0"/>
            </a:endParaRPr>
          </a:p>
          <a:p>
            <a:pPr lvl="0" algn="just" eaLnBrk="0" hangingPunct="0"/>
            <a:r>
              <a:rPr lang="es-VE" sz="1400" dirty="0" smtClean="0">
                <a:latin typeface="Arial" pitchFamily="34" charset="0"/>
                <a:ea typeface="Calibri" pitchFamily="34" charset="0"/>
                <a:cs typeface="Arial" pitchFamily="34" charset="0"/>
              </a:rPr>
              <a:t>El nivel de inspección designa la cantidad relativa de inspección. Para uso general se dan tres niveles de Inspección I, II y III. A menos que este especificado se debe usar el nivel II: el nivel I puede ser usado cuando se necesita menor discriminación y el nivel III cuando se requiera mayor discriminación</a:t>
            </a:r>
            <a:endParaRPr lang="es-VE" sz="1400" dirty="0" smtClean="0">
              <a:latin typeface="Arial" pitchFamily="34" charset="0"/>
              <a:cs typeface="Arial" pitchFamily="34" charset="0"/>
            </a:endParaRPr>
          </a:p>
        </p:txBody>
      </p:sp>
      <p:pic>
        <p:nvPicPr>
          <p:cNvPr id="15" name="14 Imagen"/>
          <p:cNvPicPr/>
          <p:nvPr/>
        </p:nvPicPr>
        <p:blipFill>
          <a:blip r:embed="rId4" cstate="print"/>
          <a:srcRect l="7807" t="19108" r="6993" b="22930"/>
          <a:stretch>
            <a:fillRect/>
          </a:stretch>
        </p:blipFill>
        <p:spPr bwMode="auto">
          <a:xfrm>
            <a:off x="1857356" y="2571744"/>
            <a:ext cx="6072230" cy="33575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30" name="29 CuadroTexto"/>
          <p:cNvSpPr txBox="1"/>
          <p:nvPr/>
        </p:nvSpPr>
        <p:spPr>
          <a:xfrm>
            <a:off x="1571604" y="0"/>
            <a:ext cx="7429500" cy="292100"/>
          </a:xfrm>
          <a:prstGeom prst="rect">
            <a:avLst/>
          </a:prstGeom>
          <a:noFill/>
          <a:ln>
            <a:noFill/>
          </a:ln>
          <a:effectLst>
            <a:outerShdw blurRad="50800" dist="38100" dir="8100000" algn="tr" rotWithShape="0">
              <a:prstClr val="black">
                <a:alpha val="40000"/>
              </a:prstClr>
            </a:outerShdw>
          </a:effectLst>
        </p:spPr>
        <p:txBody>
          <a:bodyPr>
            <a:spAutoFit/>
          </a:bodyPr>
          <a:lstStyle/>
          <a:p>
            <a:pPr fontAlgn="auto">
              <a:spcBef>
                <a:spcPts val="0"/>
              </a:spcBef>
              <a:spcAft>
                <a:spcPts val="0"/>
              </a:spcAft>
              <a:defRPr/>
            </a:pPr>
            <a:r>
              <a:rPr lang="es-ES" sz="1300" dirty="0">
                <a:solidFill>
                  <a:srgbClr val="002060"/>
                </a:solidFill>
                <a:latin typeface="Britannic Bold" pitchFamily="34" charset="0"/>
              </a:rPr>
              <a:t>TEMA </a:t>
            </a:r>
            <a:r>
              <a:rPr lang="es-ES" sz="1300" dirty="0" smtClean="0">
                <a:solidFill>
                  <a:srgbClr val="002060"/>
                </a:solidFill>
                <a:latin typeface="Britannic Bold" pitchFamily="34" charset="0"/>
              </a:rPr>
              <a:t>3: NORMAS, METODOS DE ASEGURAMIENTO A NIVEL NACIONAL E INTERNACIONAL, AUDITORÍAS </a:t>
            </a:r>
            <a:endParaRPr lang="es-VE" sz="1300" dirty="0">
              <a:solidFill>
                <a:srgbClr val="002060"/>
              </a:solidFill>
              <a:latin typeface="Britannic Bold" pitchFamily="34" charset="0"/>
            </a:endParaRPr>
          </a:p>
        </p:txBody>
      </p:sp>
      <p:pic>
        <p:nvPicPr>
          <p:cNvPr id="14" name="13 Imagen"/>
          <p:cNvPicPr/>
          <p:nvPr/>
        </p:nvPicPr>
        <p:blipFill>
          <a:blip r:embed="rId4" cstate="print"/>
          <a:srcRect l="7977" t="31847" r="8659" b="11864"/>
          <a:stretch>
            <a:fillRect/>
          </a:stretch>
        </p:blipFill>
        <p:spPr bwMode="auto">
          <a:xfrm>
            <a:off x="1285852" y="714356"/>
            <a:ext cx="4929222" cy="2786082"/>
          </a:xfrm>
          <a:prstGeom prst="rect">
            <a:avLst/>
          </a:prstGeom>
          <a:noFill/>
          <a:ln w="9525">
            <a:noFill/>
            <a:miter lim="800000"/>
            <a:headEnd/>
            <a:tailEnd/>
          </a:ln>
        </p:spPr>
      </p:pic>
      <p:pic>
        <p:nvPicPr>
          <p:cNvPr id="15" name="14 Imagen"/>
          <p:cNvPicPr/>
          <p:nvPr/>
        </p:nvPicPr>
        <p:blipFill>
          <a:blip r:embed="rId5" cstate="print"/>
          <a:srcRect l="8656" t="36093" r="6961" b="7195"/>
          <a:stretch>
            <a:fillRect/>
          </a:stretch>
        </p:blipFill>
        <p:spPr bwMode="auto">
          <a:xfrm>
            <a:off x="3857620" y="3500438"/>
            <a:ext cx="5091115" cy="29014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1" name="10 Rectángulo redondeado"/>
          <p:cNvSpPr/>
          <p:nvPr/>
        </p:nvSpPr>
        <p:spPr>
          <a:xfrm>
            <a:off x="2571736" y="1428736"/>
            <a:ext cx="1428760" cy="71438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2" name="11 Rectángulo redondeado"/>
          <p:cNvSpPr/>
          <p:nvPr/>
        </p:nvSpPr>
        <p:spPr>
          <a:xfrm>
            <a:off x="3428992" y="2571744"/>
            <a:ext cx="1571636" cy="642942"/>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3" name="12 Rectángulo redondeado"/>
          <p:cNvSpPr/>
          <p:nvPr/>
        </p:nvSpPr>
        <p:spPr>
          <a:xfrm>
            <a:off x="4643438" y="3643314"/>
            <a:ext cx="1643074" cy="642942"/>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14" name="13 CuadroTexto"/>
          <p:cNvSpPr txBox="1"/>
          <p:nvPr/>
        </p:nvSpPr>
        <p:spPr>
          <a:xfrm>
            <a:off x="2571736" y="1651803"/>
            <a:ext cx="1500198" cy="276999"/>
          </a:xfrm>
          <a:prstGeom prst="rect">
            <a:avLst/>
          </a:prstGeom>
          <a:noFill/>
        </p:spPr>
        <p:txBody>
          <a:bodyPr wrap="square" rtlCol="0">
            <a:spAutoFit/>
          </a:bodyPr>
          <a:lstStyle/>
          <a:p>
            <a:r>
              <a:rPr lang="es-VE" sz="1200" dirty="0" smtClean="0"/>
              <a:t>ACREDITACIÓN</a:t>
            </a:r>
            <a:endParaRPr lang="es-VE" sz="1200" dirty="0"/>
          </a:p>
        </p:txBody>
      </p:sp>
      <p:sp>
        <p:nvSpPr>
          <p:cNvPr id="15" name="14 CuadroTexto"/>
          <p:cNvSpPr txBox="1"/>
          <p:nvPr/>
        </p:nvSpPr>
        <p:spPr>
          <a:xfrm>
            <a:off x="3428992" y="2786058"/>
            <a:ext cx="1500198" cy="276999"/>
          </a:xfrm>
          <a:prstGeom prst="rect">
            <a:avLst/>
          </a:prstGeom>
          <a:noFill/>
        </p:spPr>
        <p:txBody>
          <a:bodyPr wrap="square" rtlCol="0">
            <a:spAutoFit/>
          </a:bodyPr>
          <a:lstStyle/>
          <a:p>
            <a:r>
              <a:rPr lang="es-VE" sz="1200" dirty="0" smtClean="0"/>
              <a:t>CERTIFICADOR</a:t>
            </a:r>
            <a:endParaRPr lang="es-VE" sz="1200" dirty="0"/>
          </a:p>
        </p:txBody>
      </p:sp>
      <p:sp>
        <p:nvSpPr>
          <p:cNvPr id="17" name="16 CuadroTexto"/>
          <p:cNvSpPr txBox="1"/>
          <p:nvPr/>
        </p:nvSpPr>
        <p:spPr>
          <a:xfrm>
            <a:off x="4857752" y="3857628"/>
            <a:ext cx="1785950" cy="276999"/>
          </a:xfrm>
          <a:prstGeom prst="rect">
            <a:avLst/>
          </a:prstGeom>
          <a:noFill/>
        </p:spPr>
        <p:txBody>
          <a:bodyPr wrap="square" rtlCol="0">
            <a:spAutoFit/>
          </a:bodyPr>
          <a:lstStyle/>
          <a:p>
            <a:r>
              <a:rPr lang="es-VE" sz="1200" dirty="0" smtClean="0"/>
              <a:t>ORGANIZACIÓN</a:t>
            </a:r>
            <a:endParaRPr lang="es-VE" sz="1200" dirty="0"/>
          </a:p>
        </p:txBody>
      </p:sp>
      <p:sp>
        <p:nvSpPr>
          <p:cNvPr id="19" name="18 Flecha derecha"/>
          <p:cNvSpPr/>
          <p:nvPr/>
        </p:nvSpPr>
        <p:spPr>
          <a:xfrm rot="3343980">
            <a:off x="3476321" y="2289379"/>
            <a:ext cx="441979" cy="1276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0" name="19 CuadroTexto"/>
          <p:cNvSpPr txBox="1"/>
          <p:nvPr/>
        </p:nvSpPr>
        <p:spPr>
          <a:xfrm>
            <a:off x="1571604" y="763769"/>
            <a:ext cx="3071834" cy="307777"/>
          </a:xfrm>
          <a:prstGeom prst="rect">
            <a:avLst/>
          </a:prstGeom>
          <a:noFill/>
        </p:spPr>
        <p:txBody>
          <a:bodyPr wrap="square" rtlCol="0">
            <a:spAutoFit/>
          </a:bodyPr>
          <a:lstStyle/>
          <a:p>
            <a:r>
              <a:rPr lang="es-VE" sz="1400" b="1" dirty="0" smtClean="0"/>
              <a:t>Estructura para la certificación:</a:t>
            </a:r>
            <a:endParaRPr lang="es-VE" sz="1400" b="1" dirty="0"/>
          </a:p>
        </p:txBody>
      </p:sp>
      <p:sp>
        <p:nvSpPr>
          <p:cNvPr id="21" name="20 Flecha derecha"/>
          <p:cNvSpPr/>
          <p:nvPr/>
        </p:nvSpPr>
        <p:spPr>
          <a:xfrm rot="3696179">
            <a:off x="4540337" y="3379051"/>
            <a:ext cx="450245" cy="1284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2" name="21 CuadroTexto"/>
          <p:cNvSpPr txBox="1"/>
          <p:nvPr/>
        </p:nvSpPr>
        <p:spPr>
          <a:xfrm>
            <a:off x="2571736" y="2143116"/>
            <a:ext cx="1071570" cy="261610"/>
          </a:xfrm>
          <a:prstGeom prst="rect">
            <a:avLst/>
          </a:prstGeom>
          <a:noFill/>
        </p:spPr>
        <p:txBody>
          <a:bodyPr wrap="square" rtlCol="0">
            <a:spAutoFit/>
          </a:bodyPr>
          <a:lstStyle/>
          <a:p>
            <a:r>
              <a:rPr lang="es-VE" sz="1100" dirty="0" smtClean="0"/>
              <a:t>Acredita</a:t>
            </a:r>
            <a:endParaRPr lang="es-VE" sz="1100" dirty="0"/>
          </a:p>
        </p:txBody>
      </p:sp>
      <p:sp>
        <p:nvSpPr>
          <p:cNvPr id="23" name="22 CuadroTexto"/>
          <p:cNvSpPr txBox="1"/>
          <p:nvPr/>
        </p:nvSpPr>
        <p:spPr>
          <a:xfrm>
            <a:off x="3500430" y="3214686"/>
            <a:ext cx="1071570" cy="261610"/>
          </a:xfrm>
          <a:prstGeom prst="rect">
            <a:avLst/>
          </a:prstGeom>
          <a:noFill/>
        </p:spPr>
        <p:txBody>
          <a:bodyPr wrap="square" rtlCol="0">
            <a:spAutoFit/>
          </a:bodyPr>
          <a:lstStyle/>
          <a:p>
            <a:r>
              <a:rPr lang="es-VE" sz="1100" dirty="0" smtClean="0"/>
              <a:t>Audita</a:t>
            </a:r>
            <a:endParaRPr lang="es-VE" sz="1100" dirty="0"/>
          </a:p>
        </p:txBody>
      </p:sp>
      <p:sp>
        <p:nvSpPr>
          <p:cNvPr id="24" name="23 Flecha derecha"/>
          <p:cNvSpPr/>
          <p:nvPr/>
        </p:nvSpPr>
        <p:spPr>
          <a:xfrm>
            <a:off x="6357950" y="3929066"/>
            <a:ext cx="285752" cy="1428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5" name="24 Elipse"/>
          <p:cNvSpPr/>
          <p:nvPr/>
        </p:nvSpPr>
        <p:spPr>
          <a:xfrm>
            <a:off x="6786578" y="3786190"/>
            <a:ext cx="1143008" cy="428628"/>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6" name="25 CuadroTexto"/>
          <p:cNvSpPr txBox="1"/>
          <p:nvPr/>
        </p:nvSpPr>
        <p:spPr>
          <a:xfrm>
            <a:off x="6858016" y="3857628"/>
            <a:ext cx="1071570" cy="276999"/>
          </a:xfrm>
          <a:prstGeom prst="rect">
            <a:avLst/>
          </a:prstGeom>
          <a:noFill/>
        </p:spPr>
        <p:txBody>
          <a:bodyPr wrap="square" rtlCol="0">
            <a:spAutoFit/>
          </a:bodyPr>
          <a:lstStyle/>
          <a:p>
            <a:r>
              <a:rPr lang="es-VE" sz="1200" dirty="0" smtClean="0"/>
              <a:t>CLIENTE</a:t>
            </a:r>
            <a:endParaRPr lang="es-VE" sz="1200" dirty="0"/>
          </a:p>
        </p:txBody>
      </p:sp>
      <p:sp>
        <p:nvSpPr>
          <p:cNvPr id="27" name="26 CuadroTexto"/>
          <p:cNvSpPr txBox="1"/>
          <p:nvPr/>
        </p:nvSpPr>
        <p:spPr>
          <a:xfrm>
            <a:off x="5072066" y="3214686"/>
            <a:ext cx="1071570" cy="261610"/>
          </a:xfrm>
          <a:prstGeom prst="rect">
            <a:avLst/>
          </a:prstGeom>
          <a:noFill/>
        </p:spPr>
        <p:txBody>
          <a:bodyPr wrap="square" rtlCol="0">
            <a:spAutoFit/>
          </a:bodyPr>
          <a:lstStyle/>
          <a:p>
            <a:r>
              <a:rPr lang="es-VE" sz="1100" dirty="0" smtClean="0"/>
              <a:t>Certifica</a:t>
            </a:r>
            <a:endParaRPr lang="es-VE" sz="11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0" name="9 Rectángulo"/>
          <p:cNvSpPr/>
          <p:nvPr/>
        </p:nvSpPr>
        <p:spPr>
          <a:xfrm>
            <a:off x="1500166" y="2928934"/>
            <a:ext cx="7072362" cy="954107"/>
          </a:xfrm>
          <a:prstGeom prst="rect">
            <a:avLst/>
          </a:prstGeom>
        </p:spPr>
        <p:txBody>
          <a:bodyPr wrap="square">
            <a:spAutoFit/>
          </a:bodyPr>
          <a:lstStyle/>
          <a:p>
            <a:pPr algn="just"/>
            <a:r>
              <a:rPr lang="es-ES" sz="1400" dirty="0" smtClean="0"/>
              <a:t>Las certificaciones ISO 9001 es otorgada en Venezuela por </a:t>
            </a:r>
            <a:r>
              <a:rPr lang="es-ES" sz="1400" b="1" dirty="0" smtClean="0"/>
              <a:t>FONDONORMA</a:t>
            </a:r>
            <a:r>
              <a:rPr lang="es-ES" sz="1400" dirty="0" smtClean="0"/>
              <a:t>, están avaladas por las acreditaciones internacionales de COFRAC de Francia e INMETRO de Brasil, miembros del International </a:t>
            </a:r>
            <a:r>
              <a:rPr lang="es-ES" sz="1400" dirty="0" err="1" smtClean="0"/>
              <a:t>Accreditation</a:t>
            </a:r>
            <a:r>
              <a:rPr lang="es-ES" sz="1400" dirty="0" smtClean="0"/>
              <a:t> </a:t>
            </a:r>
            <a:r>
              <a:rPr lang="es-ES" sz="1400" dirty="0" err="1" smtClean="0"/>
              <a:t>Forum</a:t>
            </a:r>
            <a:r>
              <a:rPr lang="es-ES" sz="1400" dirty="0" smtClean="0"/>
              <a:t> (IAF). Cuentan además con el respaldo de los integrantes de la red internacional de certificadores, </a:t>
            </a:r>
            <a:r>
              <a:rPr lang="es-ES" sz="1400" dirty="0" err="1" smtClean="0"/>
              <a:t>IQNet</a:t>
            </a:r>
            <a:r>
              <a:rPr lang="es-ES" sz="1400" dirty="0" smtClean="0"/>
              <a:t>.</a:t>
            </a:r>
          </a:p>
        </p:txBody>
      </p:sp>
      <p:sp>
        <p:nvSpPr>
          <p:cNvPr id="6145" name="Rectangle 1"/>
          <p:cNvSpPr>
            <a:spLocks noChangeArrowheads="1"/>
          </p:cNvSpPr>
          <p:nvPr/>
        </p:nvSpPr>
        <p:spPr bwMode="auto">
          <a:xfrm>
            <a:off x="1571604" y="4286256"/>
            <a:ext cx="7000924"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VE"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Al otorgar esta certificación, FONDONORMA declara la conformidad del sistema de gestión de la calidad de una empresa con los requisitos establecidos en la Norma ISO 9001. </a:t>
            </a: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13" name="12 Rectángulo"/>
          <p:cNvSpPr/>
          <p:nvPr/>
        </p:nvSpPr>
        <p:spPr>
          <a:xfrm>
            <a:off x="1500166" y="692331"/>
            <a:ext cx="2938625" cy="307777"/>
          </a:xfrm>
          <a:prstGeom prst="rect">
            <a:avLst/>
          </a:prstGeom>
        </p:spPr>
        <p:txBody>
          <a:bodyPr wrap="none">
            <a:spAutoFit/>
          </a:bodyPr>
          <a:lstStyle/>
          <a:p>
            <a:r>
              <a:rPr lang="es-ES" sz="1400" b="1" dirty="0" smtClean="0"/>
              <a:t>Aseguramiento a nivel Nacional:</a:t>
            </a:r>
            <a:endParaRPr lang="es-VE" sz="1400" b="1" dirty="0"/>
          </a:p>
        </p:txBody>
      </p:sp>
      <p:sp>
        <p:nvSpPr>
          <p:cNvPr id="17" name="16 Rectángulo"/>
          <p:cNvSpPr/>
          <p:nvPr/>
        </p:nvSpPr>
        <p:spPr>
          <a:xfrm>
            <a:off x="1500166" y="1545069"/>
            <a:ext cx="7072361" cy="1169551"/>
          </a:xfrm>
          <a:prstGeom prst="rect">
            <a:avLst/>
          </a:prstGeom>
        </p:spPr>
        <p:txBody>
          <a:bodyPr wrap="square">
            <a:spAutoFit/>
          </a:bodyPr>
          <a:lstStyle/>
          <a:p>
            <a:pPr algn="just"/>
            <a:r>
              <a:rPr lang="es-ES" sz="1400" dirty="0" smtClean="0"/>
              <a:t>El Ente Nacional de Acreditación en Venezuela es el </a:t>
            </a:r>
            <a:r>
              <a:rPr lang="es-ES" sz="1400" b="1" dirty="0" smtClean="0"/>
              <a:t>SENCAMER</a:t>
            </a:r>
            <a:r>
              <a:rPr lang="es-ES" sz="1400" dirty="0" smtClean="0"/>
              <a:t> (Servicio Autónomo Nacional de Normalización, Calidad, Metrología y Reglamentos Técnicos) es una institución pública, adscrita al Ministerio Del Poder popular para el Comercio; encargada de proponer, organizar y ejecutar las Políticas del gobierno nacional de conformidad a la Ley del Sistema Venezolano Para la Calidad.</a:t>
            </a:r>
            <a:endParaRPr lang="es-VE" sz="1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2" name="Rectangle 2"/>
          <p:cNvSpPr>
            <a:spLocks noChangeArrowheads="1"/>
          </p:cNvSpPr>
          <p:nvPr/>
        </p:nvSpPr>
        <p:spPr bwMode="auto">
          <a:xfrm>
            <a:off x="1500166" y="971306"/>
            <a:ext cx="6929486"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es-VE"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Beneficios:</a:t>
            </a:r>
          </a:p>
          <a:p>
            <a:pPr marL="0" marR="0" lvl="0" indent="0" algn="l" defTabSz="914400" rtl="0" eaLnBrk="1" fontAlgn="base" latinLnBrk="0" hangingPunct="1">
              <a:lnSpc>
                <a:spcPct val="100000"/>
              </a:lnSpc>
              <a:spcBef>
                <a:spcPct val="0"/>
              </a:spcBef>
              <a:spcAft>
                <a:spcPct val="0"/>
              </a:spcAft>
              <a:buClrTx/>
              <a:buSzTx/>
              <a:buFontTx/>
              <a:buNone/>
              <a:tabLst>
                <a:tab pos="457200" algn="l"/>
              </a:tabLst>
            </a:pP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s-VE"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Mejoramiento continuo de la empresa.</a:t>
            </a: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s-VE"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Acceso a una guía sobre empresas con capacidad evaluada para cumplir así con los requerimientos de los clientes (confianza al cliente).</a:t>
            </a: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s-VE"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Posición en los mercados.</a:t>
            </a: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s-VE"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Satisfacción de los requerimientos del cliente.</a:t>
            </a:r>
            <a:endParaRPr kumimoji="0" lang="es-VE"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0" name="9 Rectángulo"/>
          <p:cNvSpPr/>
          <p:nvPr/>
        </p:nvSpPr>
        <p:spPr>
          <a:xfrm>
            <a:off x="1428728" y="714356"/>
            <a:ext cx="3315331" cy="307777"/>
          </a:xfrm>
          <a:prstGeom prst="rect">
            <a:avLst/>
          </a:prstGeom>
        </p:spPr>
        <p:txBody>
          <a:bodyPr wrap="none">
            <a:spAutoFit/>
          </a:bodyPr>
          <a:lstStyle/>
          <a:p>
            <a:r>
              <a:rPr lang="es-ES" sz="1400" b="1" dirty="0" smtClean="0"/>
              <a:t>Aseguramiento a nivel Internacional:</a:t>
            </a:r>
            <a:endParaRPr lang="es-VE" sz="1400" b="1" dirty="0"/>
          </a:p>
        </p:txBody>
      </p:sp>
      <p:sp>
        <p:nvSpPr>
          <p:cNvPr id="5121" name="Rectangle 1"/>
          <p:cNvSpPr>
            <a:spLocks noChangeArrowheads="1"/>
          </p:cNvSpPr>
          <p:nvPr/>
        </p:nvSpPr>
        <p:spPr bwMode="auto">
          <a:xfrm>
            <a:off x="1428728" y="1070417"/>
            <a:ext cx="7143800" cy="54784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Las organizaciones globales son dos: </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 typeface="Arial" pitchFamily="34" charset="0"/>
              <a:buChar char="•"/>
              <a:tabLst/>
            </a:pPr>
            <a:r>
              <a:rPr lang="es-ES" sz="1400" dirty="0" smtClean="0">
                <a:solidFill>
                  <a:srgbClr val="333333"/>
                </a:solidFill>
                <a:latin typeface="Arial" pitchFamily="34" charset="0"/>
                <a:ea typeface="Times New Roman" pitchFamily="18" charset="0"/>
                <a:cs typeface="Arial" pitchFamily="34" charset="0"/>
              </a:rPr>
              <a:t>L</a:t>
            </a:r>
            <a:r>
              <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a ILAC (International </a:t>
            </a:r>
            <a:r>
              <a:rPr kumimoji="0" lang="es-E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Laboratory</a:t>
            </a:r>
            <a:r>
              <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s-E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Accreditation</a:t>
            </a:r>
            <a:r>
              <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s-E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Cooperation</a:t>
            </a:r>
            <a:r>
              <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para la acreditación de laboratorios.</a:t>
            </a:r>
          </a:p>
          <a:p>
            <a:pPr marL="0" marR="0" lvl="0" indent="0" algn="just" defTabSz="914400" rtl="0" eaLnBrk="1" fontAlgn="base" latinLnBrk="0" hangingPunct="1">
              <a:lnSpc>
                <a:spcPct val="100000"/>
              </a:lnSpc>
              <a:spcBef>
                <a:spcPct val="0"/>
              </a:spcBef>
              <a:spcAft>
                <a:spcPct val="0"/>
              </a:spcAft>
              <a:buClrTx/>
              <a:buSzTx/>
              <a:buFont typeface="Arial" pitchFamily="34" charset="0"/>
              <a:buChar char="•"/>
              <a:tabLst/>
            </a:pPr>
            <a:r>
              <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La IAF (International </a:t>
            </a:r>
            <a:r>
              <a:rPr kumimoji="0" lang="es-E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Accreditation</a:t>
            </a:r>
            <a:r>
              <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kumimoji="0" lang="es-E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Forum</a:t>
            </a:r>
            <a:r>
              <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para la acreditación de organismos de certificación. y de inspección.</a:t>
            </a:r>
            <a:br>
              <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br>
            <a:r>
              <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r>
            <a:br>
              <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br>
            <a:r>
              <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Estas dos organizaciones agrupan a las organizaciones de los cinco continentes y algunos de sus miembros son comunes.</a:t>
            </a:r>
            <a:r>
              <a:rPr kumimoji="0" lang="es-ES" sz="1400" b="0" i="0" u="none" strike="noStrike" cap="none" normalizeH="0" dirty="0" smtClean="0">
                <a:ln>
                  <a:noFill/>
                </a:ln>
                <a:solidFill>
                  <a:srgbClr val="333333"/>
                </a:solidFill>
                <a:effectLst/>
                <a:latin typeface="Arial" pitchFamily="34" charset="0"/>
                <a:ea typeface="Times New Roman" pitchFamily="18" charset="0"/>
                <a:cs typeface="Arial" pitchFamily="34" charset="0"/>
              </a:rPr>
              <a:t> </a:t>
            </a:r>
            <a:r>
              <a:rPr lang="es-ES" sz="1400" dirty="0" smtClean="0"/>
              <a:t>Las organizaciones regionales son organizaciones cuya área de distribución está limitada geográficamente, son:</a:t>
            </a:r>
          </a:p>
          <a:p>
            <a:pPr lvl="0" algn="just"/>
            <a:endParaRPr lang="es-ES" sz="1400" dirty="0" smtClean="0"/>
          </a:p>
          <a:p>
            <a:pPr lvl="0" algn="just">
              <a:buFont typeface="Arial" pitchFamily="34" charset="0"/>
              <a:buChar char="•"/>
            </a:pPr>
            <a:r>
              <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EA (</a:t>
            </a:r>
            <a:r>
              <a:rPr kumimoji="0" lang="es-ES" sz="1400" b="0" i="0" u="none" strike="noStrike" cap="none" normalizeH="0" baseline="0" dirty="0" err="1" smtClean="0">
                <a:ln>
                  <a:noFill/>
                </a:ln>
                <a:solidFill>
                  <a:srgbClr val="333333"/>
                </a:solidFill>
                <a:effectLst/>
                <a:latin typeface="Arial" pitchFamily="34" charset="0"/>
                <a:ea typeface="Times New Roman" pitchFamily="18" charset="0"/>
                <a:cs typeface="Arial" pitchFamily="34" charset="0"/>
              </a:rPr>
              <a:t>European</a:t>
            </a:r>
            <a:r>
              <a:rPr kumimoji="0" lang="es-ES" sz="1400" b="0" i="0" u="none" strike="noStrike" cap="none" normalizeH="0" dirty="0" smtClean="0">
                <a:ln>
                  <a:noFill/>
                </a:ln>
                <a:solidFill>
                  <a:srgbClr val="333333"/>
                </a:solidFill>
                <a:effectLst/>
                <a:latin typeface="Arial" pitchFamily="34" charset="0"/>
                <a:ea typeface="Times New Roman" pitchFamily="18" charset="0"/>
                <a:cs typeface="Arial" pitchFamily="34" charset="0"/>
              </a:rPr>
              <a:t> </a:t>
            </a:r>
            <a:r>
              <a:rPr kumimoji="0" lang="es-ES" sz="1400" b="0" i="0" u="none" strike="noStrike" cap="none" normalizeH="0" dirty="0" err="1" smtClean="0">
                <a:ln>
                  <a:noFill/>
                </a:ln>
                <a:solidFill>
                  <a:srgbClr val="333333"/>
                </a:solidFill>
                <a:effectLst/>
                <a:latin typeface="Arial" pitchFamily="34" charset="0"/>
                <a:ea typeface="Times New Roman" pitchFamily="18" charset="0"/>
                <a:cs typeface="Arial" pitchFamily="34" charset="0"/>
              </a:rPr>
              <a:t>Cooperation</a:t>
            </a:r>
            <a:r>
              <a:rPr kumimoji="0" lang="es-ES" sz="1400" b="0" i="0" u="none" strike="noStrike" cap="none" normalizeH="0" dirty="0" smtClean="0">
                <a:ln>
                  <a:noFill/>
                </a:ln>
                <a:solidFill>
                  <a:srgbClr val="333333"/>
                </a:solidFill>
                <a:effectLst/>
                <a:latin typeface="Arial" pitchFamily="34" charset="0"/>
                <a:ea typeface="Times New Roman" pitchFamily="18" charset="0"/>
                <a:cs typeface="Arial" pitchFamily="34" charset="0"/>
              </a:rPr>
              <a:t> </a:t>
            </a:r>
            <a:r>
              <a:rPr kumimoji="0" lang="es-ES" sz="1400" b="0" i="0" u="none" strike="noStrike" cap="none" normalizeH="0" dirty="0" err="1" smtClean="0">
                <a:ln>
                  <a:noFill/>
                </a:ln>
                <a:solidFill>
                  <a:srgbClr val="333333"/>
                </a:solidFill>
                <a:effectLst/>
                <a:latin typeface="Arial" pitchFamily="34" charset="0"/>
                <a:ea typeface="Times New Roman" pitchFamily="18" charset="0"/>
                <a:cs typeface="Arial" pitchFamily="34" charset="0"/>
              </a:rPr>
              <a:t>for</a:t>
            </a:r>
            <a:r>
              <a:rPr kumimoji="0" lang="es-ES" sz="1400" b="0" i="0" u="none" strike="noStrike" cap="none" normalizeH="0" dirty="0" smtClean="0">
                <a:ln>
                  <a:noFill/>
                </a:ln>
                <a:solidFill>
                  <a:srgbClr val="333333"/>
                </a:solidFill>
                <a:effectLst/>
                <a:latin typeface="Arial" pitchFamily="34" charset="0"/>
                <a:ea typeface="Times New Roman" pitchFamily="18" charset="0"/>
                <a:cs typeface="Arial" pitchFamily="34" charset="0"/>
              </a:rPr>
              <a:t> </a:t>
            </a:r>
            <a:r>
              <a:rPr kumimoji="0" lang="es-ES" sz="1400" b="0" i="0" u="none" strike="noStrike" cap="none" normalizeH="0" dirty="0" err="1" smtClean="0">
                <a:ln>
                  <a:noFill/>
                </a:ln>
                <a:solidFill>
                  <a:srgbClr val="333333"/>
                </a:solidFill>
                <a:effectLst/>
                <a:latin typeface="Arial" pitchFamily="34" charset="0"/>
                <a:ea typeface="Times New Roman" pitchFamily="18" charset="0"/>
                <a:cs typeface="Arial" pitchFamily="34" charset="0"/>
              </a:rPr>
              <a:t>Acreditation</a:t>
            </a:r>
            <a:r>
              <a:rPr kumimoji="0" lang="es-ES" sz="1400" b="0" i="0" u="none" strike="noStrike" cap="none" normalizeH="0" dirty="0" smtClean="0">
                <a:ln>
                  <a:noFill/>
                </a:ln>
                <a:solidFill>
                  <a:srgbClr val="333333"/>
                </a:solidFill>
                <a:effectLst/>
                <a:latin typeface="Arial" pitchFamily="34" charset="0"/>
                <a:ea typeface="Times New Roman" pitchFamily="18" charset="0"/>
                <a:cs typeface="Arial" pitchFamily="34" charset="0"/>
              </a:rPr>
              <a:t>) para Europa (Unión Europea, </a:t>
            </a:r>
            <a:r>
              <a:rPr kumimoji="0" lang="es-ES" sz="1400" b="0" i="0" u="none" strike="noStrike" cap="none" normalizeH="0" dirty="0" err="1" smtClean="0">
                <a:ln>
                  <a:noFill/>
                </a:ln>
                <a:solidFill>
                  <a:srgbClr val="333333"/>
                </a:solidFill>
                <a:effectLst/>
                <a:latin typeface="Arial" pitchFamily="34" charset="0"/>
                <a:ea typeface="Times New Roman" pitchFamily="18" charset="0"/>
                <a:cs typeface="Arial" pitchFamily="34" charset="0"/>
              </a:rPr>
              <a:t>paises</a:t>
            </a:r>
            <a:r>
              <a:rPr kumimoji="0" lang="es-ES" sz="1400" b="0" i="0" u="none" strike="noStrike" cap="none" normalizeH="0" dirty="0" smtClean="0">
                <a:ln>
                  <a:noFill/>
                </a:ln>
                <a:solidFill>
                  <a:srgbClr val="333333"/>
                </a:solidFill>
                <a:effectLst/>
                <a:latin typeface="Arial" pitchFamily="34" charset="0"/>
                <a:ea typeface="Times New Roman" pitchFamily="18" charset="0"/>
                <a:cs typeface="Arial" pitchFamily="34" charset="0"/>
              </a:rPr>
              <a:t> de la AELC y Turquía) y para todo tipo de acreditación.</a:t>
            </a:r>
          </a:p>
          <a:p>
            <a:pPr lvl="0" algn="just">
              <a:buFont typeface="Arial" pitchFamily="34" charset="0"/>
              <a:buChar char="•"/>
            </a:pPr>
            <a:r>
              <a:rPr lang="es-ES" sz="1400" baseline="0" dirty="0" smtClean="0">
                <a:solidFill>
                  <a:srgbClr val="333333"/>
                </a:solidFill>
                <a:latin typeface="Arial" pitchFamily="34" charset="0"/>
                <a:ea typeface="Times New Roman" pitchFamily="18" charset="0"/>
                <a:cs typeface="Arial" pitchFamily="34" charset="0"/>
              </a:rPr>
              <a:t>APLAC (Asia-Pacifico</a:t>
            </a:r>
            <a:r>
              <a:rPr lang="es-ES" sz="1400" dirty="0" smtClean="0">
                <a:solidFill>
                  <a:srgbClr val="333333"/>
                </a:solidFill>
                <a:latin typeface="Arial" pitchFamily="34" charset="0"/>
                <a:ea typeface="Times New Roman" pitchFamily="18" charset="0"/>
                <a:cs typeface="Arial" pitchFamily="34" charset="0"/>
              </a:rPr>
              <a:t> de </a:t>
            </a:r>
            <a:r>
              <a:rPr lang="es-ES" sz="1400" dirty="0" err="1" smtClean="0">
                <a:solidFill>
                  <a:srgbClr val="333333"/>
                </a:solidFill>
                <a:latin typeface="Arial" pitchFamily="34" charset="0"/>
                <a:ea typeface="Times New Roman" pitchFamily="18" charset="0"/>
                <a:cs typeface="Arial" pitchFamily="34" charset="0"/>
              </a:rPr>
              <a:t>acreditation</a:t>
            </a:r>
            <a:r>
              <a:rPr lang="es-ES" sz="1400" dirty="0" smtClean="0">
                <a:solidFill>
                  <a:srgbClr val="333333"/>
                </a:solidFill>
                <a:latin typeface="Arial" pitchFamily="34" charset="0"/>
                <a:ea typeface="Times New Roman" pitchFamily="18" charset="0"/>
                <a:cs typeface="Arial" pitchFamily="34" charset="0"/>
              </a:rPr>
              <a:t> de laboratorios) para la región de Asia-pacífico y para la acreditación de laboratorios y Organismos de inspección.</a:t>
            </a:r>
          </a:p>
          <a:p>
            <a:pPr lvl="0" algn="just">
              <a:buFont typeface="Arial" pitchFamily="34" charset="0"/>
              <a:buChar char="•"/>
            </a:pPr>
            <a:r>
              <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PAC</a:t>
            </a:r>
            <a:r>
              <a:rPr lang="es-ES" sz="1400" dirty="0" smtClean="0">
                <a:latin typeface="Arial" pitchFamily="34" charset="0"/>
                <a:cs typeface="Arial" pitchFamily="34" charset="0"/>
              </a:rPr>
              <a:t> (</a:t>
            </a:r>
            <a:r>
              <a:rPr lang="es-ES" sz="1400" dirty="0" err="1" smtClean="0">
                <a:latin typeface="Arial" pitchFamily="34" charset="0"/>
                <a:cs typeface="Arial" pitchFamily="34" charset="0"/>
              </a:rPr>
              <a:t>Pacific</a:t>
            </a:r>
            <a:r>
              <a:rPr lang="es-ES" sz="1400" dirty="0" smtClean="0">
                <a:latin typeface="Arial" pitchFamily="34" charset="0"/>
                <a:cs typeface="Arial" pitchFamily="34" charset="0"/>
              </a:rPr>
              <a:t> </a:t>
            </a:r>
            <a:r>
              <a:rPr lang="es-ES" sz="1400" dirty="0" err="1" smtClean="0">
                <a:latin typeface="Arial" pitchFamily="34" charset="0"/>
                <a:cs typeface="Arial" pitchFamily="34" charset="0"/>
              </a:rPr>
              <a:t>Accreditation</a:t>
            </a:r>
            <a:r>
              <a:rPr lang="es-ES" sz="1400" dirty="0" smtClean="0">
                <a:latin typeface="Arial" pitchFamily="34" charset="0"/>
                <a:cs typeface="Arial" pitchFamily="34" charset="0"/>
              </a:rPr>
              <a:t> </a:t>
            </a:r>
            <a:r>
              <a:rPr lang="es-ES" sz="1400" dirty="0" err="1" smtClean="0">
                <a:latin typeface="Arial" pitchFamily="34" charset="0"/>
                <a:cs typeface="Arial" pitchFamily="34" charset="0"/>
              </a:rPr>
              <a:t>Cooperation</a:t>
            </a:r>
            <a:r>
              <a:rPr lang="es-ES" sz="1400" dirty="0" smtClean="0">
                <a:latin typeface="Arial" pitchFamily="34" charset="0"/>
                <a:cs typeface="Arial" pitchFamily="34" charset="0"/>
              </a:rPr>
              <a:t>) para la misma área (cerca de unos pocos países) y para la</a:t>
            </a:r>
            <a:r>
              <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a:t>
            </a:r>
            <a:r>
              <a:rPr lang="es-ES" sz="1400" dirty="0" smtClean="0">
                <a:latin typeface="Arial" pitchFamily="34" charset="0"/>
                <a:cs typeface="Arial" pitchFamily="34" charset="0"/>
              </a:rPr>
              <a:t>acreditación de organismos de certificación y de inspección.</a:t>
            </a:r>
          </a:p>
          <a:p>
            <a:pPr lvl="0" algn="just">
              <a:buFont typeface="Arial" pitchFamily="34" charset="0"/>
              <a:buChar char="•"/>
            </a:pPr>
            <a:r>
              <a:rPr lang="es-ES" sz="1400" dirty="0" smtClean="0">
                <a:latin typeface="Arial" pitchFamily="34" charset="0"/>
                <a:cs typeface="Arial" pitchFamily="34" charset="0"/>
              </a:rPr>
              <a:t>IAAC (Inter American </a:t>
            </a:r>
            <a:r>
              <a:rPr lang="es-ES" sz="1400" dirty="0" err="1" smtClean="0">
                <a:latin typeface="Arial" pitchFamily="34" charset="0"/>
                <a:cs typeface="Arial" pitchFamily="34" charset="0"/>
              </a:rPr>
              <a:t>Accreditation</a:t>
            </a:r>
            <a:r>
              <a:rPr lang="es-ES" sz="1400" dirty="0" smtClean="0">
                <a:latin typeface="Arial" pitchFamily="34" charset="0"/>
                <a:cs typeface="Arial" pitchFamily="34" charset="0"/>
              </a:rPr>
              <a:t> </a:t>
            </a:r>
            <a:r>
              <a:rPr lang="es-ES" sz="1400" dirty="0" err="1" smtClean="0">
                <a:latin typeface="Arial" pitchFamily="34" charset="0"/>
                <a:cs typeface="Arial" pitchFamily="34" charset="0"/>
              </a:rPr>
              <a:t>Cooperation</a:t>
            </a:r>
            <a:r>
              <a:rPr lang="es-ES" sz="1400" dirty="0" smtClean="0">
                <a:latin typeface="Arial" pitchFamily="34" charset="0"/>
                <a:cs typeface="Arial" pitchFamily="34" charset="0"/>
              </a:rPr>
              <a:t>) para las Américas y para todo tipo de acreditación.</a:t>
            </a:r>
          </a:p>
          <a:p>
            <a:pPr lvl="0" algn="just"/>
            <a:endPar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endParaRPr>
          </a:p>
          <a:p>
            <a:pPr lvl="0" algn="just"/>
            <a:r>
              <a:rPr lang="es-ES" sz="1400" dirty="0" smtClean="0">
                <a:solidFill>
                  <a:srgbClr val="333333"/>
                </a:solidFill>
                <a:latin typeface="Arial" pitchFamily="34" charset="0"/>
                <a:ea typeface="Times New Roman" pitchFamily="18" charset="0"/>
                <a:cs typeface="Arial" pitchFamily="34" charset="0"/>
              </a:rPr>
              <a:t>Otras: UKAS en Reino Unido</a:t>
            </a:r>
          </a:p>
          <a:p>
            <a:pPr lvl="0" algn="just"/>
            <a:r>
              <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rPr>
              <a:t>           RVA en Holanda</a:t>
            </a:r>
          </a:p>
          <a:p>
            <a:pPr lvl="0" algn="just"/>
            <a:r>
              <a:rPr lang="es-ES" sz="1400" dirty="0" smtClean="0">
                <a:solidFill>
                  <a:srgbClr val="333333"/>
                </a:solidFill>
                <a:latin typeface="Arial" pitchFamily="34" charset="0"/>
                <a:ea typeface="Times New Roman" pitchFamily="18" charset="0"/>
                <a:cs typeface="Arial" pitchFamily="34" charset="0"/>
              </a:rPr>
              <a:t>           COFRAC en Francia</a:t>
            </a:r>
            <a:endParaRPr kumimoji="0" lang="es-ES" sz="1400" b="0" i="0" u="none" strike="noStrike" cap="none" normalizeH="0" baseline="0" dirty="0" smtClean="0">
              <a:ln>
                <a:noFill/>
              </a:ln>
              <a:solidFill>
                <a:srgbClr val="333333"/>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es-ES" sz="1400" dirty="0" smtClean="0">
              <a:solidFill>
                <a:srgbClr val="333333"/>
              </a:solidFill>
              <a:latin typeface="Arial"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0" name="9 Rectángulo"/>
          <p:cNvSpPr/>
          <p:nvPr/>
        </p:nvSpPr>
        <p:spPr>
          <a:xfrm>
            <a:off x="1428728" y="857232"/>
            <a:ext cx="3315331" cy="307777"/>
          </a:xfrm>
          <a:prstGeom prst="rect">
            <a:avLst/>
          </a:prstGeom>
        </p:spPr>
        <p:txBody>
          <a:bodyPr wrap="none">
            <a:spAutoFit/>
          </a:bodyPr>
          <a:lstStyle/>
          <a:p>
            <a:r>
              <a:rPr lang="es-ES" sz="1400" b="1" dirty="0" smtClean="0"/>
              <a:t>Aseguramiento a nivel Internacional:</a:t>
            </a:r>
            <a:endParaRPr lang="es-VE" sz="1400" b="1" dirty="0"/>
          </a:p>
        </p:txBody>
      </p:sp>
      <p:sp>
        <p:nvSpPr>
          <p:cNvPr id="12" name="11 Rectángulo"/>
          <p:cNvSpPr/>
          <p:nvPr/>
        </p:nvSpPr>
        <p:spPr>
          <a:xfrm>
            <a:off x="1285852" y="1428736"/>
            <a:ext cx="7072362" cy="3108543"/>
          </a:xfrm>
          <a:prstGeom prst="rect">
            <a:avLst/>
          </a:prstGeom>
        </p:spPr>
        <p:txBody>
          <a:bodyPr wrap="square">
            <a:spAutoFit/>
          </a:bodyPr>
          <a:lstStyle/>
          <a:p>
            <a:pPr lvl="0" algn="just"/>
            <a:r>
              <a:rPr lang="es-ES" sz="1400" dirty="0" smtClean="0">
                <a:solidFill>
                  <a:srgbClr val="333333"/>
                </a:solidFill>
                <a:latin typeface="Arial" pitchFamily="34" charset="0"/>
                <a:ea typeface="Times New Roman" pitchFamily="18" charset="0"/>
                <a:cs typeface="Arial" pitchFamily="34" charset="0"/>
              </a:rPr>
              <a:t>Bureau Veritas es una compañía de servicios especializada en la gestión en QHSE (Calidad, salud ocupacional, seguridad industrial ambiente y responsabilidad social).</a:t>
            </a:r>
          </a:p>
          <a:p>
            <a:pPr lvl="0" algn="just"/>
            <a:r>
              <a:rPr lang="es-ES" sz="1400" dirty="0" smtClean="0">
                <a:solidFill>
                  <a:srgbClr val="333333"/>
                </a:solidFill>
                <a:latin typeface="Arial" pitchFamily="34" charset="0"/>
                <a:ea typeface="Times New Roman" pitchFamily="18" charset="0"/>
                <a:cs typeface="Arial" pitchFamily="34" charset="0"/>
              </a:rPr>
              <a:t>Es Líder Mundial en evaluación de la conformidad en las áreas antes mencionadas.</a:t>
            </a:r>
          </a:p>
          <a:p>
            <a:pPr lvl="0" algn="just"/>
            <a:r>
              <a:rPr lang="es-ES" sz="1400" dirty="0" smtClean="0">
                <a:solidFill>
                  <a:srgbClr val="333333"/>
                </a:solidFill>
                <a:latin typeface="Arial" pitchFamily="34" charset="0"/>
                <a:ea typeface="Times New Roman" pitchFamily="18" charset="0"/>
                <a:cs typeface="Arial" pitchFamily="34" charset="0"/>
              </a:rPr>
              <a:t>Entre sus servicios se encuentran:</a:t>
            </a:r>
          </a:p>
          <a:p>
            <a:pPr lvl="0" algn="just"/>
            <a:endParaRPr lang="es-ES" sz="1400" dirty="0" smtClean="0">
              <a:solidFill>
                <a:srgbClr val="333333"/>
              </a:solidFill>
              <a:latin typeface="Arial" pitchFamily="34" charset="0"/>
              <a:ea typeface="Times New Roman" pitchFamily="18" charset="0"/>
              <a:cs typeface="Arial" pitchFamily="34" charset="0"/>
            </a:endParaRPr>
          </a:p>
          <a:p>
            <a:pPr lvl="0" algn="just">
              <a:buFont typeface="Arial" pitchFamily="34" charset="0"/>
              <a:buChar char="•"/>
            </a:pPr>
            <a:r>
              <a:rPr lang="es-ES" sz="1400" dirty="0" smtClean="0">
                <a:solidFill>
                  <a:srgbClr val="333333"/>
                </a:solidFill>
                <a:latin typeface="Arial" pitchFamily="34" charset="0"/>
                <a:ea typeface="Times New Roman" pitchFamily="18" charset="0"/>
                <a:cs typeface="Arial" pitchFamily="34" charset="0"/>
              </a:rPr>
              <a:t>Certificación de Sistemas de Gestión y procesos en las áreas de Calidad, Salud y Seguridad, Medio Ambiente.</a:t>
            </a:r>
          </a:p>
          <a:p>
            <a:pPr lvl="0" algn="just">
              <a:buFont typeface="Arial" pitchFamily="34" charset="0"/>
              <a:buChar char="•"/>
            </a:pPr>
            <a:r>
              <a:rPr lang="es-ES" sz="1400" dirty="0" smtClean="0">
                <a:solidFill>
                  <a:srgbClr val="333333"/>
                </a:solidFill>
                <a:latin typeface="Arial" pitchFamily="34" charset="0"/>
                <a:ea typeface="Times New Roman" pitchFamily="18" charset="0"/>
                <a:cs typeface="Arial" pitchFamily="34" charset="0"/>
              </a:rPr>
              <a:t>Evaluación de la Conformidad de equipos industriales</a:t>
            </a:r>
          </a:p>
          <a:p>
            <a:pPr lvl="0" algn="just">
              <a:buFont typeface="Arial" pitchFamily="34" charset="0"/>
              <a:buChar char="•"/>
            </a:pPr>
            <a:r>
              <a:rPr lang="es-ES" sz="1400" dirty="0" smtClean="0">
                <a:solidFill>
                  <a:srgbClr val="333333"/>
                </a:solidFill>
                <a:latin typeface="Arial" pitchFamily="34" charset="0"/>
                <a:ea typeface="Times New Roman" pitchFamily="18" charset="0"/>
                <a:cs typeface="Arial" pitchFamily="34" charset="0"/>
              </a:rPr>
              <a:t>Pruebas, inspección y certificación de productos de consumo (textiles juguetes, etc.)</a:t>
            </a:r>
          </a:p>
          <a:p>
            <a:pPr lvl="0" algn="just">
              <a:buFont typeface="Arial" pitchFamily="34" charset="0"/>
              <a:buChar char="•"/>
            </a:pPr>
            <a:r>
              <a:rPr lang="es-ES" sz="1400" dirty="0" smtClean="0">
                <a:solidFill>
                  <a:srgbClr val="333333"/>
                </a:solidFill>
                <a:latin typeface="Arial" pitchFamily="34" charset="0"/>
                <a:ea typeface="Times New Roman" pitchFamily="18" charset="0"/>
                <a:cs typeface="Arial" pitchFamily="34" charset="0"/>
              </a:rPr>
              <a:t>Entre otras.</a:t>
            </a:r>
          </a:p>
          <a:p>
            <a:pPr lvl="0" algn="just">
              <a:buFont typeface="Arial" pitchFamily="34" charset="0"/>
              <a:buChar char="•"/>
            </a:pPr>
            <a:endParaRPr lang="es-ES" sz="1400" dirty="0" smtClean="0">
              <a:solidFill>
                <a:srgbClr val="333333"/>
              </a:solidFill>
              <a:latin typeface="Arial" pitchFamily="34" charset="0"/>
              <a:ea typeface="Times New Roman" pitchFamily="18" charset="0"/>
              <a:cs typeface="Arial" pitchFamily="34" charset="0"/>
            </a:endParaRPr>
          </a:p>
          <a:p>
            <a:pPr lvl="0" algn="just"/>
            <a:r>
              <a:rPr lang="es-ES" sz="1400" dirty="0" smtClean="0">
                <a:solidFill>
                  <a:srgbClr val="333333"/>
                </a:solidFill>
                <a:latin typeface="Arial" pitchFamily="34" charset="0"/>
                <a:ea typeface="Times New Roman" pitchFamily="18" charset="0"/>
                <a:cs typeface="Arial" pitchFamily="34" charset="0"/>
              </a:rPr>
              <a:t>Otras: AFAQ en Francia</a:t>
            </a:r>
          </a:p>
          <a:p>
            <a:pPr lvl="0" algn="just"/>
            <a:r>
              <a:rPr lang="es-ES" sz="1400" dirty="0" smtClean="0">
                <a:solidFill>
                  <a:srgbClr val="333333"/>
                </a:solidFill>
                <a:latin typeface="Arial" pitchFamily="34" charset="0"/>
                <a:ea typeface="Times New Roman" pitchFamily="18" charset="0"/>
                <a:cs typeface="Arial" pitchFamily="34" charset="0"/>
              </a:rPr>
              <a:t>           ABS QA en U.S.A.</a:t>
            </a:r>
          </a:p>
          <a:p>
            <a:pPr lvl="0" algn="just"/>
            <a:r>
              <a:rPr lang="es-ES" sz="1400" dirty="0" smtClean="0">
                <a:solidFill>
                  <a:srgbClr val="333333"/>
                </a:solidFill>
                <a:latin typeface="Arial" pitchFamily="34" charset="0"/>
                <a:ea typeface="Times New Roman" pitchFamily="18" charset="0"/>
                <a:cs typeface="Arial" pitchFamily="34" charset="0"/>
              </a:rPr>
              <a:t>           BSI/QA en Reino Unido</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grpSp>
        <p:nvGrpSpPr>
          <p:cNvPr id="3" name="36 Grupo"/>
          <p:cNvGrpSpPr>
            <a:grpSpLocks/>
          </p:cNvGrpSpPr>
          <p:nvPr/>
        </p:nvGrpSpPr>
        <p:grpSpPr bwMode="auto">
          <a:xfrm>
            <a:off x="1143000" y="0"/>
            <a:ext cx="8001000" cy="503238"/>
            <a:chOff x="1000100" y="0"/>
            <a:chExt cx="8143900" cy="493149"/>
          </a:xfrm>
        </p:grpSpPr>
        <p:sp>
          <p:nvSpPr>
            <p:cNvPr id="38" name="37 Rectángulo"/>
            <p:cNvSpPr/>
            <p:nvPr/>
          </p:nvSpPr>
          <p:spPr>
            <a:xfrm>
              <a:off x="1000100" y="0"/>
              <a:ext cx="8143900" cy="357190"/>
            </a:xfrm>
            <a:prstGeom prst="rect">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sp>
          <p:nvSpPr>
            <p:cNvPr id="39" name="38 Onda"/>
            <p:cNvSpPr/>
            <p:nvPr/>
          </p:nvSpPr>
          <p:spPr>
            <a:xfrm>
              <a:off x="1000100" y="103687"/>
              <a:ext cx="8143900" cy="389462"/>
            </a:xfrm>
            <a:prstGeom prst="wave">
              <a:avLst>
                <a:gd name="adj1" fmla="val 12500"/>
                <a:gd name="adj2" fmla="val 105"/>
              </a:avLst>
            </a:prstGeom>
            <a:gradFill flip="none" rotWithShape="1">
              <a:gsLst>
                <a:gs pos="0">
                  <a:srgbClr val="B9EDFF"/>
                </a:gs>
                <a:gs pos="50000">
                  <a:srgbClr val="EDE6D7"/>
                </a:gs>
                <a:gs pos="89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VE"/>
            </a:p>
          </p:txBody>
        </p:sp>
      </p:grpSp>
      <p:sp>
        <p:nvSpPr>
          <p:cNvPr id="2" name="1 Título"/>
          <p:cNvSpPr>
            <a:spLocks noGrp="1"/>
          </p:cNvSpPr>
          <p:nvPr>
            <p:ph type="ctrTitle"/>
          </p:nvPr>
        </p:nvSpPr>
        <p:spPr>
          <a:xfrm rot="16200000">
            <a:off x="-1571668" y="4643446"/>
            <a:ext cx="3857652" cy="428628"/>
          </a:xfrm>
        </p:spPr>
        <p:txBody>
          <a:bodyPr/>
          <a:lstStyle/>
          <a:p>
            <a:pPr algn="ctr" fontAlgn="auto">
              <a:spcAft>
                <a:spcPts val="0"/>
              </a:spcAft>
              <a:defRPr/>
            </a:pPr>
            <a:r>
              <a:rPr lang="es-ES" sz="1200" dirty="0" smtClean="0">
                <a:solidFill>
                  <a:schemeClr val="bg1"/>
                </a:solidFill>
                <a:effectLst>
                  <a:reflection blurRad="12700" stA="48000" endA="300" endPos="55000" dir="5400000" sy="-90000" algn="bl" rotWithShape="0"/>
                </a:effectLst>
                <a:latin typeface="Arial" pitchFamily="34" charset="0"/>
                <a:cs typeface="Arial" pitchFamily="34" charset="0"/>
              </a:rPr>
              <a:t>CONTROL ESTADÍSTICO DE PROCESOS</a:t>
            </a:r>
            <a:endParaRPr lang="es-VE" sz="1200" dirty="0">
              <a:solidFill>
                <a:schemeClr val="bg1"/>
              </a:solidFill>
              <a:effectLst>
                <a:reflection blurRad="12700" stA="48000" endA="300" endPos="55000" dir="5400000" sy="-90000" algn="bl" rotWithShape="0"/>
              </a:effectLst>
              <a:latin typeface="Arial"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143000" y="142875"/>
            <a:ext cx="571500" cy="595313"/>
          </a:xfrm>
          <a:prstGeom prst="rect">
            <a:avLst/>
          </a:prstGeom>
          <a:solidFill>
            <a:schemeClr val="accent1">
              <a:lumMod val="75000"/>
            </a:schemeClr>
          </a:solidFill>
          <a:ln>
            <a:noFill/>
          </a:ln>
        </p:spPr>
      </p:pic>
      <p:sp>
        <p:nvSpPr>
          <p:cNvPr id="16" name="1 Título"/>
          <p:cNvSpPr txBox="1">
            <a:spLocks/>
          </p:cNvSpPr>
          <p:nvPr/>
        </p:nvSpPr>
        <p:spPr>
          <a:xfrm rot="16200000">
            <a:off x="-1250197" y="4464851"/>
            <a:ext cx="4071966" cy="285752"/>
          </a:xfrm>
          <a:prstGeom prst="rect">
            <a:avLst/>
          </a:prstGeom>
          <a:effectLst/>
        </p:spPr>
        <p:txBody>
          <a:bodyPr anchor="b"/>
          <a:lstStyle/>
          <a:p>
            <a:pPr algn="r" fontAlgn="auto">
              <a:spcAft>
                <a:spcPts val="0"/>
              </a:spcAft>
              <a:defRPr/>
            </a:pPr>
            <a:r>
              <a:rPr lang="es-ES" sz="1400" dirty="0" smtClean="0">
                <a:solidFill>
                  <a:schemeClr val="bg1"/>
                </a:solidFill>
                <a:effectLst>
                  <a:reflection blurRad="12700" stA="48000" endA="300" endPos="55000" dir="5400000" sy="-90000" algn="bl" rotWithShape="0"/>
                </a:effectLst>
                <a:latin typeface="Arial" pitchFamily="34" charset="0"/>
                <a:ea typeface="+mj-ea"/>
                <a:cs typeface="Arial" pitchFamily="34" charset="0"/>
              </a:rPr>
              <a:t>PERÍODO OCTUBRE-DICIEMBRE DE 2011</a:t>
            </a:r>
            <a:endParaRPr lang="es-VE" sz="1400" dirty="0">
              <a:solidFill>
                <a:schemeClr val="bg1"/>
              </a:solidFill>
              <a:effectLst>
                <a:reflection blurRad="12700" stA="48000" endA="300" endPos="55000" dir="5400000" sy="-90000" algn="bl" rotWithShape="0"/>
              </a:effectLst>
              <a:latin typeface="Arial" pitchFamily="34" charset="0"/>
              <a:ea typeface="+mj-ea"/>
              <a:cs typeface="Arial" pitchFamily="34" charset="0"/>
            </a:endParaRPr>
          </a:p>
        </p:txBody>
      </p:sp>
      <p:sp>
        <p:nvSpPr>
          <p:cNvPr id="8198" name="2 Subtítulo"/>
          <p:cNvSpPr txBox="1">
            <a:spLocks/>
          </p:cNvSpPr>
          <p:nvPr/>
        </p:nvSpPr>
        <p:spPr bwMode="auto">
          <a:xfrm rot="-5400000">
            <a:off x="-678656" y="1321594"/>
            <a:ext cx="2428875" cy="928687"/>
          </a:xfrm>
          <a:prstGeom prst="rect">
            <a:avLst/>
          </a:prstGeom>
          <a:noFill/>
          <a:ln w="9525">
            <a:noFill/>
            <a:miter lim="800000"/>
            <a:headEnd/>
            <a:tailEnd/>
          </a:ln>
        </p:spPr>
        <p:txBody>
          <a:bodyPr tIns="0"/>
          <a:lstStyle/>
          <a:p>
            <a:pPr marL="26988" algn="ctr">
              <a:spcBef>
                <a:spcPts val="600"/>
              </a:spcBef>
              <a:buClr>
                <a:schemeClr val="accent1"/>
              </a:buClr>
              <a:buSzPct val="80000"/>
              <a:buFont typeface="Wingdings 2" pitchFamily="18" charset="2"/>
              <a:buNone/>
            </a:pPr>
            <a:r>
              <a:rPr lang="es-ES" sz="3600" i="1" dirty="0" smtClean="0">
                <a:solidFill>
                  <a:schemeClr val="bg1"/>
                </a:solidFill>
                <a:latin typeface="Broadway" pitchFamily="82" charset="0"/>
                <a:cs typeface="Arial" charset="0"/>
              </a:rPr>
              <a:t>Tema 3</a:t>
            </a:r>
            <a:endParaRPr lang="es-VE" sz="6000" i="1" dirty="0">
              <a:solidFill>
                <a:schemeClr val="bg1"/>
              </a:solidFill>
              <a:latin typeface="Broadway" pitchFamily="82" charset="0"/>
              <a:cs typeface="Arial" charset="0"/>
            </a:endParaRPr>
          </a:p>
        </p:txBody>
      </p:sp>
      <p:sp>
        <p:nvSpPr>
          <p:cNvPr id="17" name="16 Rectángulo"/>
          <p:cNvSpPr/>
          <p:nvPr/>
        </p:nvSpPr>
        <p:spPr>
          <a:xfrm>
            <a:off x="2143108" y="2000240"/>
            <a:ext cx="5557932" cy="923330"/>
          </a:xfrm>
          <a:prstGeom prst="rect">
            <a:avLst/>
          </a:prstGeom>
          <a:noFill/>
        </p:spPr>
        <p:txBody>
          <a:bodyPr wrap="none" lIns="91440" tIns="45720" rIns="91440" bIns="45720">
            <a:spAutoFit/>
          </a:bodyPr>
          <a:lstStyle/>
          <a:p>
            <a:pPr algn="ctr"/>
            <a:r>
              <a:rPr lang="es-ES"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SERIE ISO 9000</a:t>
            </a:r>
            <a:endParaRPr lang="es-ES"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pic>
        <p:nvPicPr>
          <p:cNvPr id="4" name="Picture 2"/>
          <p:cNvPicPr>
            <a:picLocks noChangeAspect="1" noChangeArrowheads="1"/>
          </p:cNvPicPr>
          <p:nvPr/>
        </p:nvPicPr>
        <p:blipFill>
          <a:blip r:embed="rId4" cstate="print"/>
          <a:srcRect/>
          <a:stretch>
            <a:fillRect/>
          </a:stretch>
        </p:blipFill>
        <p:spPr bwMode="auto">
          <a:xfrm>
            <a:off x="3714744" y="3143248"/>
            <a:ext cx="3357586" cy="101296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io">
  <a:themeElements>
    <a:clrScheme name="Solsticio">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898</TotalTime>
  <Words>2793</Words>
  <Application>Microsoft Office PowerPoint</Application>
  <PresentationFormat>Presentación en pantalla (4:3)</PresentationFormat>
  <Paragraphs>448</Paragraphs>
  <Slides>37</Slides>
  <Notes>0</Notes>
  <HiddenSlides>0</HiddenSlides>
  <MMClips>0</MMClips>
  <ScaleCrop>false</ScaleCrop>
  <HeadingPairs>
    <vt:vector size="4" baseType="variant">
      <vt:variant>
        <vt:lpstr>Tema</vt:lpstr>
      </vt:variant>
      <vt:variant>
        <vt:i4>1</vt:i4>
      </vt:variant>
      <vt:variant>
        <vt:lpstr>Títulos de diapositiva</vt:lpstr>
      </vt:variant>
      <vt:variant>
        <vt:i4>37</vt:i4>
      </vt:variant>
    </vt:vector>
  </HeadingPairs>
  <TitlesOfParts>
    <vt:vector size="38" baseType="lpstr">
      <vt:lpstr>Solsticio</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lpstr>CONTROL ESTADÍSTICO DE PROCESOS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INTRODUCCIÓN A LA INGENIERÍA INDUSTRIAL</dc:title>
  <dc:creator>adolfo</dc:creator>
  <cp:lastModifiedBy>rgosling</cp:lastModifiedBy>
  <cp:revision>109</cp:revision>
  <dcterms:created xsi:type="dcterms:W3CDTF">2010-01-29T15:06:45Z</dcterms:created>
  <dcterms:modified xsi:type="dcterms:W3CDTF">2011-11-02T18:13:54Z</dcterms:modified>
</cp:coreProperties>
</file>